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77" r:id="rId5"/>
  </p:sldMasterIdLst>
  <p:notesMasterIdLst>
    <p:notesMasterId r:id="rId28"/>
  </p:notesMasterIdLst>
  <p:handoutMasterIdLst>
    <p:handoutMasterId r:id="rId29"/>
  </p:handoutMasterIdLst>
  <p:sldIdLst>
    <p:sldId id="3118" r:id="rId6"/>
    <p:sldId id="1735" r:id="rId7"/>
    <p:sldId id="10220" r:id="rId8"/>
    <p:sldId id="3134" r:id="rId9"/>
    <p:sldId id="10232" r:id="rId10"/>
    <p:sldId id="10225" r:id="rId11"/>
    <p:sldId id="10246" r:id="rId12"/>
    <p:sldId id="10233" r:id="rId13"/>
    <p:sldId id="1792" r:id="rId14"/>
    <p:sldId id="10237" r:id="rId15"/>
    <p:sldId id="10243" r:id="rId16"/>
    <p:sldId id="10235" r:id="rId17"/>
    <p:sldId id="10231" r:id="rId18"/>
    <p:sldId id="10226" r:id="rId19"/>
    <p:sldId id="10228" r:id="rId20"/>
    <p:sldId id="10227" r:id="rId21"/>
    <p:sldId id="10229" r:id="rId22"/>
    <p:sldId id="10236" r:id="rId23"/>
    <p:sldId id="10223" r:id="rId24"/>
    <p:sldId id="1796" r:id="rId25"/>
    <p:sldId id="1798" r:id="rId26"/>
    <p:sldId id="3129" r:id="rId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3118"/>
            <p14:sldId id="1735"/>
            <p14:sldId id="10220"/>
            <p14:sldId id="3134"/>
            <p14:sldId id="10232"/>
            <p14:sldId id="10225"/>
            <p14:sldId id="10246"/>
            <p14:sldId id="10233"/>
            <p14:sldId id="1792"/>
            <p14:sldId id="10237"/>
            <p14:sldId id="10243"/>
            <p14:sldId id="10235"/>
            <p14:sldId id="10231"/>
            <p14:sldId id="10226"/>
            <p14:sldId id="10228"/>
            <p14:sldId id="10227"/>
            <p14:sldId id="10229"/>
            <p14:sldId id="10236"/>
            <p14:sldId id="10223"/>
            <p14:sldId id="1796"/>
            <p14:sldId id="1798"/>
            <p14:sldId id="3129"/>
          </p14:sldIdLst>
        </p14:section>
      </p14:sectionLst>
    </p:ex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467E287-BB1D-1FAC-FE85-993499F9177A}" name="Davy Vliegen" initials="DV" userId="S::dvliegen@microsoft.com::a7d1bcb0-671d-49fb-b068-6bbdad418a9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92B4"/>
    <a:srgbClr val="4CCBED"/>
    <a:srgbClr val="191919"/>
    <a:srgbClr val="0B556A"/>
    <a:srgbClr val="30E5D0"/>
    <a:srgbClr val="008575"/>
    <a:srgbClr val="107C10"/>
    <a:srgbClr val="000000"/>
    <a:srgbClr val="E6E6E6"/>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216BC1-A0A7-45E0-9141-9EE6EC55AB71}" v="16" dt="2021-03-01T13:06:19.8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57" autoAdjust="0"/>
    <p:restoredTop sz="86397" autoAdjust="0"/>
  </p:normalViewPr>
  <p:slideViewPr>
    <p:cSldViewPr snapToGrid="0">
      <p:cViewPr varScale="1">
        <p:scale>
          <a:sx n="66" d="100"/>
          <a:sy n="66" d="100"/>
        </p:scale>
        <p:origin x="53" y="115"/>
      </p:cViewPr>
      <p:guideLst>
        <p:guide orient="horz" pos="2160"/>
        <p:guide pos="3840"/>
      </p:guideLst>
    </p:cSldViewPr>
  </p:slideViewPr>
  <p:outlineViewPr>
    <p:cViewPr>
      <p:scale>
        <a:sx n="33" d="100"/>
        <a:sy n="33" d="100"/>
      </p:scale>
      <p:origin x="0" y="-21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8/24/2021 9:12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8/24/2021 9:12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2</a:t>
            </a:fld>
            <a:endParaRPr lang="en-US"/>
          </a:p>
        </p:txBody>
      </p:sp>
    </p:spTree>
    <p:extLst>
      <p:ext uri="{BB962C8B-B14F-4D97-AF65-F5344CB8AC3E}">
        <p14:creationId xmlns:p14="http://schemas.microsoft.com/office/powerpoint/2010/main" val="3956915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16</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17</a:t>
            </a:fld>
            <a:endParaRPr lang="en-US"/>
          </a:p>
        </p:txBody>
      </p:sp>
    </p:spTree>
    <p:extLst>
      <p:ext uri="{BB962C8B-B14F-4D97-AF65-F5344CB8AC3E}">
        <p14:creationId xmlns:p14="http://schemas.microsoft.com/office/powerpoint/2010/main" val="538803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017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017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9444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F0E8ADD-5317-4C14-B1BC-530D7C569E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8/24/2021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78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963" lvl="1" indent="-457200">
              <a:lnSpc>
                <a:spcPct val="100000"/>
              </a:lnSpc>
              <a:buFont typeface="Wingdings" panose="05000000000000000000" pitchFamily="2" charset="2"/>
              <a:buChar char="Ø"/>
            </a:pPr>
            <a:r>
              <a:rPr lang="en-US" sz="1200"/>
              <a:t>Performance management needs to be planned as it is an iterative process with incremental improvements</a:t>
            </a:r>
          </a:p>
          <a:p>
            <a:pPr marL="461963" lvl="1" indent="-457200">
              <a:lnSpc>
                <a:spcPct val="100000"/>
              </a:lnSpc>
              <a:buFont typeface="Wingdings" panose="05000000000000000000" pitchFamily="2" charset="2"/>
              <a:buChar char="Ø"/>
            </a:pPr>
            <a:r>
              <a:rPr lang="en-US" sz="1200"/>
              <a:t>Start with a macro plan which defines the overall timetable and integration with project test phases and data migration phases</a:t>
            </a:r>
          </a:p>
          <a:p>
            <a:pPr marL="461963" lvl="1" indent="-457200">
              <a:lnSpc>
                <a:spcPct val="100000"/>
              </a:lnSpc>
              <a:buFont typeface="Wingdings" panose="05000000000000000000" pitchFamily="2" charset="2"/>
              <a:buChar char="Ø"/>
            </a:pPr>
            <a:r>
              <a:rPr lang="en-US" sz="1200"/>
              <a:t>Need to then define a more refined plan which maps to the detailed project sprint plan so performance expectations from the project match with the expected volumes of data entity via data migration etc..</a:t>
            </a:r>
          </a:p>
          <a:p>
            <a:pPr marL="461963" lvl="1" indent="-457200">
              <a:lnSpc>
                <a:spcPct val="100000"/>
              </a:lnSpc>
              <a:buFont typeface="Wingdings" panose="05000000000000000000" pitchFamily="2" charset="2"/>
              <a:buChar char="Ø"/>
            </a:pPr>
            <a:r>
              <a:rPr lang="en-US" sz="1200"/>
              <a:t>Project plan should allow for multiple iterations of performance testing (not just per test phase)</a:t>
            </a:r>
          </a:p>
          <a:p>
            <a:pPr marL="461963" lvl="1" indent="-457200">
              <a:lnSpc>
                <a:spcPct val="100000"/>
              </a:lnSpc>
              <a:buFont typeface="Wingdings" panose="05000000000000000000" pitchFamily="2" charset="2"/>
              <a:buChar char="Ø"/>
            </a:pPr>
            <a:r>
              <a:rPr lang="en-US" sz="1200"/>
              <a:t>Project plan should have the right expert resources allocated to ensure the testing is done well and results are </a:t>
            </a:r>
            <a:r>
              <a:rPr lang="en-US" sz="1200" b="1"/>
              <a:t>correctly interpreted </a:t>
            </a:r>
            <a:r>
              <a:rPr lang="en-US" sz="1200"/>
              <a:t>and </a:t>
            </a:r>
            <a:r>
              <a:rPr lang="en-US" sz="1200" u="sng"/>
              <a:t>poor performing areas actioned rapidly</a:t>
            </a:r>
            <a:r>
              <a:rPr lang="en-US" sz="1200"/>
              <a:t>.</a:t>
            </a:r>
          </a:p>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4</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6</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7</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t>=========================</a:t>
            </a:r>
          </a:p>
          <a:p>
            <a:r>
              <a:rPr lang="en-US" b="1" noProof="0"/>
              <a:t>Why are we asking this information?</a:t>
            </a:r>
          </a:p>
          <a:p>
            <a:r>
              <a:rPr lang="en-US" noProof="0"/>
              <a:t>Data center locations: </a:t>
            </a:r>
          </a:p>
          <a:p>
            <a:r>
              <a:rPr lang="en-US" noProof="0"/>
              <a:t>https://docs.microsoft.com/en-us/dynamics365/customer-engagement/admin/datacenter/new-datacenter-regions</a:t>
            </a:r>
          </a:p>
          <a:p>
            <a:r>
              <a:rPr lang="en-US" noProof="0"/>
              <a:t>https://docs.microsoft.com/en-us/power-platform/admin/new-datacenter-regions</a:t>
            </a:r>
          </a:p>
          <a:p>
            <a:r>
              <a:rPr lang="en-US" noProof="0"/>
              <a:t>https://docs.microsoft.com/en-us/dynamics365/get-started/availability</a:t>
            </a:r>
          </a:p>
          <a:p>
            <a:endParaRPr lang="en-US" noProof="0"/>
          </a:p>
          <a:p>
            <a:r>
              <a:rPr lang="en-US" noProof="0"/>
              <a:t>Instance Types can be simplified as Prod / Non-prod</a:t>
            </a:r>
          </a:p>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316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963" lvl="1" indent="-457200">
              <a:lnSpc>
                <a:spcPct val="100000"/>
              </a:lnSpc>
              <a:buFont typeface="Wingdings" panose="05000000000000000000" pitchFamily="2" charset="2"/>
              <a:buChar char="Ø"/>
            </a:pPr>
            <a:r>
              <a:rPr lang="en-GB" sz="2400"/>
              <a:t>24/7 workload schedule defined before should help in identifying key business scenarios</a:t>
            </a:r>
          </a:p>
          <a:p>
            <a:pPr marL="461963" lvl="1" indent="-457200">
              <a:lnSpc>
                <a:spcPct val="100000"/>
              </a:lnSpc>
              <a:buFont typeface="Wingdings" panose="05000000000000000000" pitchFamily="2" charset="2"/>
              <a:buChar char="Ø"/>
            </a:pPr>
            <a:r>
              <a:rPr lang="en-GB" sz="2400"/>
              <a:t>To help with selecting the key processes to measure, consider business impact and risk of poor performance </a:t>
            </a:r>
          </a:p>
          <a:p>
            <a:pPr marL="1485799" lvl="3" indent="-457200">
              <a:lnSpc>
                <a:spcPct val="100000"/>
              </a:lnSpc>
              <a:buFont typeface="Wingdings" panose="05000000000000000000" pitchFamily="2" charset="2"/>
              <a:buChar char="Ø"/>
            </a:pPr>
            <a:r>
              <a:rPr lang="en-GB" sz="2000"/>
              <a:t>due to high transaction volumes or </a:t>
            </a:r>
          </a:p>
          <a:p>
            <a:pPr marL="1485799" lvl="3" indent="-457200">
              <a:lnSpc>
                <a:spcPct val="100000"/>
              </a:lnSpc>
              <a:buFont typeface="Wingdings" panose="05000000000000000000" pitchFamily="2" charset="2"/>
              <a:buChar char="Ø"/>
            </a:pPr>
            <a:r>
              <a:rPr lang="en-GB" sz="2000"/>
              <a:t>complexity of automated processing or </a:t>
            </a:r>
          </a:p>
          <a:p>
            <a:pPr marL="1485799" lvl="3" indent="-457200">
              <a:lnSpc>
                <a:spcPct val="100000"/>
              </a:lnSpc>
              <a:buFont typeface="Wingdings" panose="05000000000000000000" pitchFamily="2" charset="2"/>
              <a:buChar char="Ø"/>
            </a:pPr>
            <a:r>
              <a:rPr lang="en-GB" sz="2000"/>
              <a:t>high concurrency or </a:t>
            </a:r>
          </a:p>
          <a:p>
            <a:pPr marL="1485799" lvl="3" indent="-457200">
              <a:lnSpc>
                <a:spcPct val="100000"/>
              </a:lnSpc>
              <a:buFont typeface="Wingdings" panose="05000000000000000000" pitchFamily="2" charset="2"/>
              <a:buChar char="Ø"/>
            </a:pPr>
            <a:r>
              <a:rPr lang="en-GB" sz="2000"/>
              <a:t>limited time available to complete the process.  </a:t>
            </a:r>
          </a:p>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11</a:t>
            </a:fld>
            <a:endParaRPr lang="en-US"/>
          </a:p>
        </p:txBody>
      </p:sp>
    </p:spTree>
    <p:extLst>
      <p:ext uri="{BB962C8B-B14F-4D97-AF65-F5344CB8AC3E}">
        <p14:creationId xmlns:p14="http://schemas.microsoft.com/office/powerpoint/2010/main" val="1757815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399" lvl="1" indent="-457200">
              <a:lnSpc>
                <a:spcPct val="100000"/>
              </a:lnSpc>
              <a:buFont typeface="Wingdings" panose="05000000000000000000" pitchFamily="2" charset="2"/>
              <a:buChar char="Ø"/>
            </a:pPr>
            <a:r>
              <a:rPr lang="en-US" sz="1200"/>
              <a:t>Set realistic and measurable performance goals for the business scenarios (agree with business users)</a:t>
            </a:r>
          </a:p>
          <a:p>
            <a:pPr marL="571399" lvl="1" indent="-457200">
              <a:lnSpc>
                <a:spcPct val="100000"/>
              </a:lnSpc>
              <a:buFont typeface="Wingdings" panose="05000000000000000000" pitchFamily="2" charset="2"/>
              <a:buChar char="Ø"/>
            </a:pPr>
            <a:r>
              <a:rPr lang="en-US" sz="1200"/>
              <a:t>Get approval for the key performance goals with business stakeholders and Steerco </a:t>
            </a:r>
          </a:p>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316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963" lvl="1" indent="-457200">
              <a:lnSpc>
                <a:spcPct val="100000"/>
              </a:lnSpc>
              <a:buFont typeface="Wingdings" panose="05000000000000000000" pitchFamily="2" charset="2"/>
              <a:buChar char="Ø"/>
            </a:pPr>
            <a:r>
              <a:rPr lang="en-GB"/>
              <a:t>Recommend that a team structure is created with a defined leader and all other roles and responsibilities identified (technical architects, functional architects, developers, testers etc)</a:t>
            </a:r>
          </a:p>
          <a:p>
            <a:pPr marL="461963" lvl="1" indent="-457200">
              <a:lnSpc>
                <a:spcPct val="100000"/>
              </a:lnSpc>
              <a:buFont typeface="Wingdings" panose="05000000000000000000" pitchFamily="2" charset="2"/>
              <a:buChar char="Ø"/>
            </a:pPr>
            <a:r>
              <a:rPr lang="en-GB"/>
              <a:t>For each of the following areas, define how the performance goals set earlier are impacted and how to measure and improve performance as necessary:</a:t>
            </a:r>
          </a:p>
          <a:p>
            <a:pPr marL="1485799" lvl="3" indent="-457200">
              <a:lnSpc>
                <a:spcPct val="100000"/>
              </a:lnSpc>
              <a:buFont typeface="Wingdings" panose="05000000000000000000" pitchFamily="2" charset="2"/>
              <a:buChar char="Ø"/>
            </a:pPr>
            <a:r>
              <a:rPr lang="en-GB"/>
              <a:t>Functional processes</a:t>
            </a:r>
          </a:p>
          <a:p>
            <a:pPr marL="1485799" lvl="3" indent="-457200">
              <a:lnSpc>
                <a:spcPct val="100000"/>
              </a:lnSpc>
              <a:buFont typeface="Wingdings" panose="05000000000000000000" pitchFamily="2" charset="2"/>
              <a:buChar char="Ø"/>
            </a:pPr>
            <a:r>
              <a:rPr lang="en-GB"/>
              <a:t>Integrations</a:t>
            </a:r>
          </a:p>
          <a:p>
            <a:pPr marL="1485799" lvl="3" indent="-457200">
              <a:lnSpc>
                <a:spcPct val="100000"/>
              </a:lnSpc>
              <a:buFont typeface="Wingdings" panose="05000000000000000000" pitchFamily="2" charset="2"/>
              <a:buChar char="Ø"/>
            </a:pPr>
            <a:r>
              <a:rPr lang="en-GB"/>
              <a:t>Batch processes </a:t>
            </a:r>
          </a:p>
          <a:p>
            <a:pPr marL="1485799" lvl="3" indent="-457200">
              <a:lnSpc>
                <a:spcPct val="100000"/>
              </a:lnSpc>
              <a:buFont typeface="Wingdings" panose="05000000000000000000" pitchFamily="2" charset="2"/>
              <a:buChar char="Ø"/>
            </a:pPr>
            <a:r>
              <a:rPr lang="en-GB"/>
              <a:t>Workflows</a:t>
            </a:r>
          </a:p>
          <a:p>
            <a:pPr marL="1485799" lvl="3" indent="-457200">
              <a:lnSpc>
                <a:spcPct val="100000"/>
              </a:lnSpc>
              <a:buFont typeface="Wingdings" panose="05000000000000000000" pitchFamily="2" charset="2"/>
              <a:buChar char="Ø"/>
            </a:pPr>
            <a:r>
              <a:rPr lang="en-GB"/>
              <a:t>Data migration</a:t>
            </a:r>
          </a:p>
          <a:p>
            <a:pPr marL="1485799" lvl="3" indent="-457200">
              <a:lnSpc>
                <a:spcPct val="100000"/>
              </a:lnSpc>
              <a:buFont typeface="Wingdings" panose="05000000000000000000" pitchFamily="2" charset="2"/>
              <a:buChar char="Ø"/>
            </a:pPr>
            <a:r>
              <a:rPr lang="en-GB"/>
              <a:t>Reporting and BI</a:t>
            </a:r>
          </a:p>
          <a:p>
            <a:pPr marL="461963" lvl="1" indent="-457200">
              <a:lnSpc>
                <a:spcPct val="100000"/>
              </a:lnSpc>
              <a:buFont typeface="Wingdings" panose="05000000000000000000" pitchFamily="2" charset="2"/>
              <a:buChar char="Ø"/>
            </a:pPr>
            <a:r>
              <a:rPr lang="en-GB"/>
              <a:t>As part of the detailed plan, consider how and when to include the following:</a:t>
            </a:r>
          </a:p>
          <a:p>
            <a:pPr marL="1485799" lvl="3" indent="-457200">
              <a:lnSpc>
                <a:spcPct val="100000"/>
              </a:lnSpc>
              <a:buFont typeface="Wingdings" panose="05000000000000000000" pitchFamily="2" charset="2"/>
              <a:buChar char="Ø"/>
            </a:pPr>
            <a:r>
              <a:rPr lang="en-GB"/>
              <a:t>representative volume data, </a:t>
            </a:r>
          </a:p>
          <a:p>
            <a:pPr marL="1485799" lvl="3" indent="-457200">
              <a:lnSpc>
                <a:spcPct val="100000"/>
              </a:lnSpc>
              <a:buFont typeface="Wingdings" panose="05000000000000000000" pitchFamily="2" charset="2"/>
              <a:buChar char="Ø"/>
            </a:pPr>
            <a:r>
              <a:rPr lang="en-GB"/>
              <a:t>representative concurrent users, </a:t>
            </a:r>
          </a:p>
          <a:p>
            <a:pPr marL="1485799" lvl="3" indent="-457200">
              <a:lnSpc>
                <a:spcPct val="100000"/>
              </a:lnSpc>
              <a:buFont typeface="Wingdings" panose="05000000000000000000" pitchFamily="2" charset="2"/>
              <a:buChar char="Ø"/>
            </a:pPr>
            <a:r>
              <a:rPr lang="en-GB"/>
              <a:t>representative concurrent processes occurring, </a:t>
            </a:r>
          </a:p>
          <a:p>
            <a:pPr marL="1485799" lvl="3" indent="-457200">
              <a:lnSpc>
                <a:spcPct val="100000"/>
              </a:lnSpc>
              <a:buFont typeface="Wingdings" panose="05000000000000000000" pitchFamily="2" charset="2"/>
              <a:buChar char="Ø"/>
            </a:pPr>
            <a:r>
              <a:rPr lang="en-GB"/>
              <a:t>representative hardware</a:t>
            </a:r>
          </a:p>
          <a:p>
            <a:pPr marL="1485799" lvl="3" indent="-457200">
              <a:lnSpc>
                <a:spcPct val="100000"/>
              </a:lnSpc>
              <a:buFont typeface="Wingdings" panose="05000000000000000000" pitchFamily="2" charset="2"/>
              <a:buChar char="Ø"/>
            </a:pPr>
            <a:r>
              <a:rPr lang="en-GB"/>
              <a:t>representative configuration setup (incl. security setup)</a:t>
            </a:r>
          </a:p>
          <a:p>
            <a:pPr marL="461963" lvl="1" indent="-457200">
              <a:lnSpc>
                <a:spcPct val="100000"/>
              </a:lnSpc>
              <a:buFont typeface="Wingdings" panose="05000000000000000000" pitchFamily="2" charset="2"/>
              <a:buChar char="Ø"/>
            </a:pPr>
            <a:r>
              <a:rPr lang="en-GB"/>
              <a:t>The performance testing strategy should also include the various means of measuring and remediating performance. </a:t>
            </a:r>
          </a:p>
          <a:p>
            <a:pPr marL="1485799" lvl="3" indent="-457200">
              <a:lnSpc>
                <a:spcPct val="100000"/>
              </a:lnSpc>
              <a:buFont typeface="Wingdings" panose="05000000000000000000" pitchFamily="2" charset="2"/>
              <a:buChar char="Ø"/>
            </a:pPr>
            <a:r>
              <a:rPr lang="en-GB"/>
              <a:t>Start with ensuring the </a:t>
            </a:r>
            <a:r>
              <a:rPr lang="en-GB" b="1"/>
              <a:t>designs for key scenarios will scale </a:t>
            </a:r>
            <a:r>
              <a:rPr lang="en-GB"/>
              <a:t>and deliver the required performance.</a:t>
            </a:r>
          </a:p>
          <a:p>
            <a:pPr marL="1485799" lvl="3" indent="-457200">
              <a:lnSpc>
                <a:spcPct val="100000"/>
              </a:lnSpc>
              <a:buFont typeface="Wingdings" panose="05000000000000000000" pitchFamily="2" charset="2"/>
              <a:buChar char="Ø"/>
            </a:pPr>
            <a:r>
              <a:rPr lang="en-GB"/>
              <a:t>Code reviews, single user traces,  automation via task recorder, SQL logs, LCS Diagnostics, performance test harnesses via </a:t>
            </a:r>
            <a:r>
              <a:rPr lang="en-GB" err="1"/>
              <a:t>perfsdk</a:t>
            </a:r>
            <a:r>
              <a:rPr lang="en-GB"/>
              <a:t> tool (or other tools). </a:t>
            </a:r>
          </a:p>
          <a:p>
            <a:pPr marL="1485799" lvl="3" indent="-457200">
              <a:lnSpc>
                <a:spcPct val="100000"/>
              </a:lnSpc>
              <a:buFont typeface="Wingdings" panose="05000000000000000000" pitchFamily="2" charset="2"/>
              <a:buChar char="Ø"/>
            </a:pPr>
            <a:r>
              <a:rPr lang="en-GB"/>
              <a:t>Consider all the best practice areas (appropriate transaction scope, multi-threading, set-based operations, index considerations, etc)  </a:t>
            </a:r>
          </a:p>
          <a:p>
            <a:pPr marL="114199" lvl="0" indent="-457200">
              <a:lnSpc>
                <a:spcPct val="100000"/>
              </a:lnSpc>
              <a:buFont typeface="Wingdings" panose="05000000000000000000" pitchFamily="2" charset="2"/>
              <a:buChar char="Ø"/>
            </a:pPr>
            <a:r>
              <a:rPr lang="en-US" sz="1200"/>
              <a:t>Performance testing should have a single owner that can drive planning and remediations across all teams and all project phases</a:t>
            </a:r>
            <a:endParaRPr lang="en-GB"/>
          </a:p>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14</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15</a:t>
            </a:fld>
            <a:endParaRPr lang="en-US"/>
          </a:p>
        </p:txBody>
      </p:sp>
    </p:spTree>
    <p:extLst>
      <p:ext uri="{BB962C8B-B14F-4D97-AF65-F5344CB8AC3E}">
        <p14:creationId xmlns:p14="http://schemas.microsoft.com/office/powerpoint/2010/main" val="1659805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emf"/><Relationship Id="rId4" Type="http://schemas.openxmlformats.org/officeDocument/2006/relationships/image" Target="../media/image19.sv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381327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7809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69125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8221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45325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19523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B55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6_Title with ph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1599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045">
          <p15:clr>
            <a:srgbClr val="FBAE40"/>
          </p15:clr>
        </p15:guide>
        <p15:guide id="2" pos="578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Slide Photo_Option">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347669-273E-41F8-86D6-D7D8C09DA4E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6525" y="3793"/>
            <a:ext cx="12469525" cy="6986939"/>
          </a:xfrm>
          <a:prstGeom prst="rect">
            <a:avLst/>
          </a:prstGeom>
        </p:spPr>
      </p:pic>
      <p:pic>
        <p:nvPicPr>
          <p:cNvPr id="13" name="Graphic 12">
            <a:extLst>
              <a:ext uri="{FF2B5EF4-FFF2-40B4-BE49-F238E27FC236}">
                <a16:creationId xmlns:a16="http://schemas.microsoft.com/office/drawing/2014/main" id="{D925D7E7-2E5D-4A14-A0B0-6CBD592C2D7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956" y="-12699"/>
            <a:ext cx="5943600" cy="6999638"/>
          </a:xfrm>
          <a:prstGeom prst="rect">
            <a:avLst/>
          </a:prstGeom>
        </p:spPr>
      </p:pic>
      <p:sp>
        <p:nvSpPr>
          <p:cNvPr id="9" name="Title 1"/>
          <p:cNvSpPr>
            <a:spLocks noGrp="1"/>
          </p:cNvSpPr>
          <p:nvPr>
            <p:ph type="title" hasCustomPrompt="1"/>
          </p:nvPr>
        </p:nvSpPr>
        <p:spPr bwMode="auto">
          <a:xfrm>
            <a:off x="229230" y="1223341"/>
            <a:ext cx="5825213" cy="1793104"/>
          </a:xfrm>
          <a:noFill/>
        </p:spPr>
        <p:txBody>
          <a:bodyPr lIns="146304" tIns="91440" rIns="146304" bIns="91440" anchor="t" anchorCtr="0"/>
          <a:lstStyle>
            <a:lvl1pPr>
              <a:defRPr sz="32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27726" y="4454770"/>
            <a:ext cx="5826717" cy="785445"/>
          </a:xfrm>
        </p:spPr>
        <p:txBody>
          <a:bodyPr tIns="109728" bIns="109728">
            <a:noAutofit/>
          </a:bodyPr>
          <a:lstStyle>
            <a:lvl1pPr marL="0" indent="0">
              <a:spcBef>
                <a:spcPts val="0"/>
              </a:spcBef>
              <a:buNone/>
              <a:defRPr sz="2400">
                <a:solidFill>
                  <a:schemeClr val="bg1"/>
                </a:solidFill>
                <a:latin typeface="+mn-lt"/>
              </a:defRPr>
            </a:lvl1pPr>
          </a:lstStyle>
          <a:p>
            <a:pPr lvl="0"/>
            <a:r>
              <a:rPr lang="en-US"/>
              <a:t>Speaker Name</a:t>
            </a:r>
          </a:p>
          <a:p>
            <a:pPr lvl="0"/>
            <a:r>
              <a:rPr lang="en-US"/>
              <a:t>FastTrack Solution Architect</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4" name="Text Placeholder 3">
            <a:extLst>
              <a:ext uri="{FF2B5EF4-FFF2-40B4-BE49-F238E27FC236}">
                <a16:creationId xmlns:a16="http://schemas.microsoft.com/office/drawing/2014/main" id="{D9320196-E460-49CB-9974-1931C78D0D75}"/>
              </a:ext>
            </a:extLst>
          </p:cNvPr>
          <p:cNvSpPr>
            <a:spLocks noGrp="1"/>
          </p:cNvSpPr>
          <p:nvPr>
            <p:ph type="body" sz="quarter" idx="15" hasCustomPrompt="1"/>
          </p:nvPr>
        </p:nvSpPr>
        <p:spPr>
          <a:xfrm>
            <a:off x="268288" y="3173413"/>
            <a:ext cx="5826125" cy="517065"/>
          </a:xfrm>
        </p:spPr>
        <p:txBody>
          <a:bodyPr/>
          <a:lstStyle>
            <a:lvl1pPr marL="0" indent="0">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Workshop Name</a:t>
            </a:r>
          </a:p>
        </p:txBody>
      </p:sp>
      <p:sp>
        <p:nvSpPr>
          <p:cNvPr id="6" name="Text Placeholder 5">
            <a:extLst>
              <a:ext uri="{FF2B5EF4-FFF2-40B4-BE49-F238E27FC236}">
                <a16:creationId xmlns:a16="http://schemas.microsoft.com/office/drawing/2014/main" id="{8B3C3BFC-E8A3-495F-ABE5-C493226AA55F}"/>
              </a:ext>
            </a:extLst>
          </p:cNvPr>
          <p:cNvSpPr>
            <a:spLocks noGrp="1"/>
          </p:cNvSpPr>
          <p:nvPr>
            <p:ph type="body" sz="quarter" idx="16" hasCustomPrompt="1"/>
          </p:nvPr>
        </p:nvSpPr>
        <p:spPr>
          <a:xfrm>
            <a:off x="268288" y="6186488"/>
            <a:ext cx="5786437" cy="406265"/>
          </a:xfrm>
        </p:spPr>
        <p:txBody>
          <a:bodyPr/>
          <a:lstStyle>
            <a:lvl1pPr marL="0" indent="0">
              <a:buNone/>
              <a:defRPr sz="1600"/>
            </a:lvl1pPr>
          </a:lstStyle>
          <a:p>
            <a:pPr lvl="0"/>
            <a:r>
              <a:rPr lang="en-GB"/>
              <a:t>Created On: dd/MM/</a:t>
            </a:r>
            <a:r>
              <a:rPr lang="en-GB" err="1"/>
              <a:t>yyyy</a:t>
            </a:r>
            <a:endParaRPr lang="en-GB"/>
          </a:p>
        </p:txBody>
      </p:sp>
    </p:spTree>
    <p:extLst>
      <p:ext uri="{BB962C8B-B14F-4D97-AF65-F5344CB8AC3E}">
        <p14:creationId xmlns:p14="http://schemas.microsoft.com/office/powerpoint/2010/main" val="318246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79842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191972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16036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37702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4CCB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56154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rgbClr val="4CCB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3187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image" Target="../media/image2.svg"/><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41" Type="http://schemas.openxmlformats.org/officeDocument/2006/relationships/slideLayout" Target="../slideLayouts/slideLayout87.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image" Target="../media/image1.png"/><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theme" Target="../theme/theme2.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36951B0-9DD1-9642-A782-90F1E7DB8FAA}"/>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55" r:id="rId2"/>
    <p:sldLayoutId id="2147484957" r:id="rId3"/>
    <p:sldLayoutId id="2147484609" r:id="rId4"/>
    <p:sldLayoutId id="2147484956" r:id="rId5"/>
    <p:sldLayoutId id="2147484958" r:id="rId6"/>
    <p:sldLayoutId id="2147484944" r:id="rId7"/>
    <p:sldLayoutId id="2147484961" r:id="rId8"/>
    <p:sldLayoutId id="2147484943" r:id="rId9"/>
    <p:sldLayoutId id="2147484962" r:id="rId10"/>
    <p:sldLayoutId id="2147484577" r:id="rId11"/>
    <p:sldLayoutId id="2147484610" r:id="rId12"/>
    <p:sldLayoutId id="2147484710" r:id="rId13"/>
    <p:sldLayoutId id="2147484240" r:id="rId14"/>
    <p:sldLayoutId id="2147484910" r:id="rId15"/>
    <p:sldLayoutId id="2147484911" r:id="rId16"/>
    <p:sldLayoutId id="2147484639" r:id="rId17"/>
    <p:sldLayoutId id="2147484603" r:id="rId18"/>
    <p:sldLayoutId id="2147484935" r:id="rId19"/>
    <p:sldLayoutId id="2147484936" r:id="rId20"/>
    <p:sldLayoutId id="2147484937" r:id="rId21"/>
    <p:sldLayoutId id="2147484833" r:id="rId22"/>
    <p:sldLayoutId id="2147484834" r:id="rId23"/>
    <p:sldLayoutId id="2147484835" r:id="rId24"/>
    <p:sldLayoutId id="2147484922" r:id="rId25"/>
    <p:sldLayoutId id="2147484923" r:id="rId26"/>
    <p:sldLayoutId id="2147484924" r:id="rId27"/>
    <p:sldLayoutId id="2147484839" r:id="rId28"/>
    <p:sldLayoutId id="2147484840" r:id="rId29"/>
    <p:sldLayoutId id="2147484841" r:id="rId30"/>
    <p:sldLayoutId id="2147484842" r:id="rId31"/>
    <p:sldLayoutId id="2147484843" r:id="rId32"/>
    <p:sldLayoutId id="2147484931" r:id="rId33"/>
    <p:sldLayoutId id="2147484787" r:id="rId34"/>
    <p:sldLayoutId id="2147484249" r:id="rId35"/>
    <p:sldLayoutId id="2147484640" r:id="rId36"/>
    <p:sldLayoutId id="2147484584" r:id="rId37"/>
    <p:sldLayoutId id="2147484583" r:id="rId38"/>
    <p:sldLayoutId id="2147484671" r:id="rId39"/>
    <p:sldLayoutId id="2147484673" r:id="rId40"/>
    <p:sldLayoutId id="2147484585" r:id="rId41"/>
    <p:sldLayoutId id="2147484299" r:id="rId42"/>
    <p:sldLayoutId id="2147484263" r:id="rId43"/>
    <p:sldLayoutId id="2147484976" r:id="rId44"/>
    <p:sldLayoutId id="2147484977" r:id="rId45"/>
    <p:sldLayoutId id="2147484978"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7A8105FD-6BB3-4E7B-92E4-6AD84766D58B}"/>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C9C0-C18C-43CA-A499-AE3185FAF92F}"/>
              </a:ext>
            </a:extLst>
          </p:cNvPr>
          <p:cNvSpPr>
            <a:spLocks noGrp="1"/>
          </p:cNvSpPr>
          <p:nvPr>
            <p:ph type="title"/>
          </p:nvPr>
        </p:nvSpPr>
        <p:spPr>
          <a:xfrm>
            <a:off x="229230" y="1223341"/>
            <a:ext cx="5509097" cy="1793104"/>
          </a:xfrm>
        </p:spPr>
        <p:txBody>
          <a:bodyPr/>
          <a:lstStyle/>
          <a:p>
            <a:r>
              <a:rPr lang="en-GB" sz="3600" dirty="0"/>
              <a:t>FastTrack</a:t>
            </a:r>
            <a:br>
              <a:rPr lang="en-GB" sz="3600" dirty="0"/>
            </a:br>
            <a:r>
              <a:rPr lang="en-GB" sz="3600" dirty="0"/>
              <a:t>for Dynamics 365</a:t>
            </a:r>
            <a:br>
              <a:rPr lang="en-GB" sz="3600" dirty="0"/>
            </a:br>
            <a:endParaRPr lang="en-GB" sz="3600" dirty="0"/>
          </a:p>
        </p:txBody>
      </p:sp>
      <p:sp>
        <p:nvSpPr>
          <p:cNvPr id="5" name="Text Placeholder 4">
            <a:extLst>
              <a:ext uri="{FF2B5EF4-FFF2-40B4-BE49-F238E27FC236}">
                <a16:creationId xmlns:a16="http://schemas.microsoft.com/office/drawing/2014/main" id="{CAC2112A-2A78-4D4F-BEEA-82BF7EF8695E}"/>
              </a:ext>
            </a:extLst>
          </p:cNvPr>
          <p:cNvSpPr>
            <a:spLocks noGrp="1"/>
          </p:cNvSpPr>
          <p:nvPr>
            <p:ph type="body" sz="quarter" idx="15"/>
          </p:nvPr>
        </p:nvSpPr>
        <p:spPr>
          <a:xfrm>
            <a:off x="268288" y="3173413"/>
            <a:ext cx="5826125" cy="369332"/>
          </a:xfrm>
        </p:spPr>
        <p:txBody>
          <a:bodyPr/>
          <a:lstStyle/>
          <a:p>
            <a:r>
              <a:rPr lang="en-GB"/>
              <a:t>Solution Performance Workshop</a:t>
            </a:r>
          </a:p>
        </p:txBody>
      </p:sp>
      <p:sp>
        <p:nvSpPr>
          <p:cNvPr id="6" name="Text Placeholder 5">
            <a:extLst>
              <a:ext uri="{FF2B5EF4-FFF2-40B4-BE49-F238E27FC236}">
                <a16:creationId xmlns:a16="http://schemas.microsoft.com/office/drawing/2014/main" id="{A2290B24-4D84-4F01-8125-D2F3E5C765EB}"/>
              </a:ext>
            </a:extLst>
          </p:cNvPr>
          <p:cNvSpPr>
            <a:spLocks noGrp="1"/>
          </p:cNvSpPr>
          <p:nvPr>
            <p:ph type="body" sz="quarter" idx="16"/>
          </p:nvPr>
        </p:nvSpPr>
        <p:spPr>
          <a:xfrm>
            <a:off x="268288" y="6186488"/>
            <a:ext cx="5786437" cy="246221"/>
          </a:xfrm>
        </p:spPr>
        <p:txBody>
          <a:bodyPr/>
          <a:lstStyle/>
          <a:p>
            <a:r>
              <a:rPr lang="en-GB"/>
              <a:t>Created On: </a:t>
            </a:r>
            <a:r>
              <a:rPr lang="en-GB">
                <a:highlight>
                  <a:srgbClr val="FFFF00"/>
                </a:highlight>
              </a:rPr>
              <a:t>dd/MM/</a:t>
            </a:r>
            <a:r>
              <a:rPr lang="en-GB" err="1">
                <a:highlight>
                  <a:srgbClr val="FFFF00"/>
                </a:highlight>
              </a:rPr>
              <a:t>yyyy</a:t>
            </a:r>
            <a:endParaRPr lang="en-GB">
              <a:highlight>
                <a:srgbClr val="FFFF00"/>
              </a:highlight>
            </a:endParaRPr>
          </a:p>
        </p:txBody>
      </p:sp>
    </p:spTree>
    <p:extLst>
      <p:ext uri="{BB962C8B-B14F-4D97-AF65-F5344CB8AC3E}">
        <p14:creationId xmlns:p14="http://schemas.microsoft.com/office/powerpoint/2010/main" val="51964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CF57-F2A1-42EE-9165-46846F68AA78}"/>
              </a:ext>
            </a:extLst>
          </p:cNvPr>
          <p:cNvSpPr>
            <a:spLocks noGrp="1"/>
          </p:cNvSpPr>
          <p:nvPr>
            <p:ph type="title"/>
          </p:nvPr>
        </p:nvSpPr>
        <p:spPr>
          <a:xfrm>
            <a:off x="269240" y="2084173"/>
            <a:ext cx="11653523" cy="2400657"/>
          </a:xfrm>
        </p:spPr>
        <p:txBody>
          <a:bodyPr/>
          <a:lstStyle/>
          <a:p>
            <a:r>
              <a:rPr lang="en-GB" sz="7200">
                <a:solidFill>
                  <a:schemeClr val="tx1"/>
                </a:solidFill>
                <a:cs typeface="Segoe UI"/>
              </a:rPr>
              <a:t>Solution Design – </a:t>
            </a:r>
            <a:br>
              <a:rPr lang="en-GB" sz="7200"/>
            </a:br>
            <a:r>
              <a:rPr lang="en-GB" sz="7200">
                <a:solidFill>
                  <a:schemeClr val="tx1"/>
                </a:solidFill>
                <a:cs typeface="Segoe UI"/>
              </a:rPr>
              <a:t>Key Business Scenarios</a:t>
            </a:r>
            <a:endParaRPr lang="en-GB" sz="7200">
              <a:solidFill>
                <a:schemeClr val="tx1"/>
              </a:solidFill>
            </a:endParaRPr>
          </a:p>
        </p:txBody>
      </p:sp>
    </p:spTree>
    <p:extLst>
      <p:ext uri="{BB962C8B-B14F-4D97-AF65-F5344CB8AC3E}">
        <p14:creationId xmlns:p14="http://schemas.microsoft.com/office/powerpoint/2010/main" val="34245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Key Business Scenarios</a:t>
            </a:r>
          </a:p>
        </p:txBody>
      </p:sp>
      <p:cxnSp>
        <p:nvCxnSpPr>
          <p:cNvPr id="32" name="Straight Connector 31">
            <a:extLst>
              <a:ext uri="{FF2B5EF4-FFF2-40B4-BE49-F238E27FC236}">
                <a16:creationId xmlns:a16="http://schemas.microsoft.com/office/drawing/2014/main" id="{F2C05614-389C-48AD-A023-B2A0E026B0AA}"/>
              </a:ext>
              <a:ext uri="{C183D7F6-B498-43B3-948B-1728B52AA6E4}">
                <adec:decorative xmlns:adec="http://schemas.microsoft.com/office/drawing/2017/decorative" val="1"/>
              </a:ext>
            </a:extLst>
          </p:cNvPr>
          <p:cNvCxnSpPr>
            <a:cxnSpLocks/>
          </p:cNvCxnSpPr>
          <p:nvPr/>
        </p:nvCxnSpPr>
        <p:spPr>
          <a:xfrm>
            <a:off x="457200" y="2789952"/>
            <a:ext cx="11277600" cy="0"/>
          </a:xfrm>
          <a:prstGeom prst="line">
            <a:avLst/>
          </a:prstGeom>
          <a:noFill/>
          <a:ln w="3175">
            <a:solidFill>
              <a:schemeClr val="bg1">
                <a:lumMod val="85000"/>
              </a:schemeClr>
            </a:solidFill>
            <a:prstDash val="dash"/>
          </a:ln>
        </p:spPr>
      </p:cxnSp>
      <p:cxnSp>
        <p:nvCxnSpPr>
          <p:cNvPr id="33" name="Straight Connector 32">
            <a:extLst>
              <a:ext uri="{FF2B5EF4-FFF2-40B4-BE49-F238E27FC236}">
                <a16:creationId xmlns:a16="http://schemas.microsoft.com/office/drawing/2014/main" id="{CF2B8574-B56C-47A5-92D5-326EE0A19AB7}"/>
              </a:ext>
              <a:ext uri="{C183D7F6-B498-43B3-948B-1728B52AA6E4}">
                <adec:decorative xmlns:adec="http://schemas.microsoft.com/office/drawing/2017/decorative" val="1"/>
              </a:ext>
            </a:extLst>
          </p:cNvPr>
          <p:cNvCxnSpPr>
            <a:cxnSpLocks/>
          </p:cNvCxnSpPr>
          <p:nvPr/>
        </p:nvCxnSpPr>
        <p:spPr>
          <a:xfrm>
            <a:off x="457200" y="3733437"/>
            <a:ext cx="11277600" cy="0"/>
          </a:xfrm>
          <a:prstGeom prst="line">
            <a:avLst/>
          </a:prstGeom>
          <a:noFill/>
          <a:ln w="3175">
            <a:solidFill>
              <a:schemeClr val="bg1">
                <a:lumMod val="85000"/>
              </a:schemeClr>
            </a:solidFill>
            <a:prstDash val="dash"/>
          </a:ln>
        </p:spPr>
      </p:cxnSp>
      <p:cxnSp>
        <p:nvCxnSpPr>
          <p:cNvPr id="34" name="Straight Connector 33">
            <a:extLst>
              <a:ext uri="{FF2B5EF4-FFF2-40B4-BE49-F238E27FC236}">
                <a16:creationId xmlns:a16="http://schemas.microsoft.com/office/drawing/2014/main" id="{699A7D01-100F-4767-A0E0-0F52A5CED2F2}"/>
              </a:ext>
              <a:ext uri="{C183D7F6-B498-43B3-948B-1728B52AA6E4}">
                <adec:decorative xmlns:adec="http://schemas.microsoft.com/office/drawing/2017/decorative" val="1"/>
              </a:ext>
            </a:extLst>
          </p:cNvPr>
          <p:cNvCxnSpPr>
            <a:cxnSpLocks/>
          </p:cNvCxnSpPr>
          <p:nvPr/>
        </p:nvCxnSpPr>
        <p:spPr>
          <a:xfrm>
            <a:off x="457200" y="4676922"/>
            <a:ext cx="11277600" cy="0"/>
          </a:xfrm>
          <a:prstGeom prst="line">
            <a:avLst/>
          </a:prstGeom>
          <a:noFill/>
          <a:ln w="3175">
            <a:solidFill>
              <a:schemeClr val="bg1">
                <a:lumMod val="85000"/>
              </a:schemeClr>
            </a:solidFill>
            <a:prstDash val="dash"/>
          </a:ln>
        </p:spPr>
      </p:cxnSp>
      <p:cxnSp>
        <p:nvCxnSpPr>
          <p:cNvPr id="35" name="Straight Connector 34">
            <a:extLst>
              <a:ext uri="{FF2B5EF4-FFF2-40B4-BE49-F238E27FC236}">
                <a16:creationId xmlns:a16="http://schemas.microsoft.com/office/drawing/2014/main" id="{EA85159A-2FB8-48E2-AB17-5A97DB44ED87}"/>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grpSp>
        <p:nvGrpSpPr>
          <p:cNvPr id="36" name="Group 35">
            <a:extLst>
              <a:ext uri="{FF2B5EF4-FFF2-40B4-BE49-F238E27FC236}">
                <a16:creationId xmlns:a16="http://schemas.microsoft.com/office/drawing/2014/main" id="{400543B6-BC34-4299-9434-C406643738C2}"/>
              </a:ext>
              <a:ext uri="{C183D7F6-B498-43B3-948B-1728B52AA6E4}">
                <adec:decorative xmlns:adec="http://schemas.microsoft.com/office/drawing/2017/decorative" val="1"/>
              </a:ext>
            </a:extLst>
          </p:cNvPr>
          <p:cNvGrpSpPr/>
          <p:nvPr/>
        </p:nvGrpSpPr>
        <p:grpSpPr>
          <a:xfrm>
            <a:off x="457200" y="2056841"/>
            <a:ext cx="6218238" cy="338554"/>
            <a:chOff x="457200" y="2141483"/>
            <a:chExt cx="6218238" cy="338554"/>
          </a:xfrm>
        </p:grpSpPr>
        <p:sp>
          <p:nvSpPr>
            <p:cNvPr id="37" name="Rectangle 36">
              <a:extLst>
                <a:ext uri="{FF2B5EF4-FFF2-40B4-BE49-F238E27FC236}">
                  <a16:creationId xmlns:a16="http://schemas.microsoft.com/office/drawing/2014/main" id="{CE42D0AB-7452-4392-BC3A-2FBF53935176}"/>
                </a:ext>
              </a:extLst>
            </p:cNvPr>
            <p:cNvSpPr/>
            <p:nvPr/>
          </p:nvSpPr>
          <p:spPr>
            <a:xfrm>
              <a:off x="506805" y="2141483"/>
              <a:ext cx="616863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rtlCol="0" anchor="ctr">
              <a:spAutoFit/>
            </a:bodyPr>
            <a:lstStyle/>
            <a:p>
              <a:r>
                <a:rPr lang="en-US" sz="1600">
                  <a:solidFill>
                    <a:schemeClr val="tx1"/>
                  </a:solidFill>
                  <a:highlight>
                    <a:srgbClr val="FFFF00"/>
                  </a:highlight>
                </a:rPr>
                <a:t>Business Scenario 1</a:t>
              </a:r>
            </a:p>
          </p:txBody>
        </p:sp>
        <p:grpSp>
          <p:nvGrpSpPr>
            <p:cNvPr id="38" name="Group 37">
              <a:extLst>
                <a:ext uri="{FF2B5EF4-FFF2-40B4-BE49-F238E27FC236}">
                  <a16:creationId xmlns:a16="http://schemas.microsoft.com/office/drawing/2014/main" id="{AF4D6372-099F-4A89-81B5-7772E77A1D2C}"/>
                </a:ext>
              </a:extLst>
            </p:cNvPr>
            <p:cNvGrpSpPr/>
            <p:nvPr/>
          </p:nvGrpSpPr>
          <p:grpSpPr>
            <a:xfrm>
              <a:off x="457200" y="2147704"/>
              <a:ext cx="326112" cy="326112"/>
              <a:chOff x="115497" y="1864737"/>
              <a:chExt cx="461744" cy="461744"/>
            </a:xfrm>
            <a:solidFill>
              <a:schemeClr val="tx2"/>
            </a:solidFill>
          </p:grpSpPr>
          <p:sp>
            <p:nvSpPr>
              <p:cNvPr id="39" name="Freeform: Shape 38">
                <a:extLst>
                  <a:ext uri="{FF2B5EF4-FFF2-40B4-BE49-F238E27FC236}">
                    <a16:creationId xmlns:a16="http://schemas.microsoft.com/office/drawing/2014/main" id="{B9F334DF-232A-4F4C-B439-45CBEAB5BB4A}"/>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Graphic 77">
                <a:extLst>
                  <a:ext uri="{FF2B5EF4-FFF2-40B4-BE49-F238E27FC236}">
                    <a16:creationId xmlns:a16="http://schemas.microsoft.com/office/drawing/2014/main" id="{5C6FAA89-87C8-474A-9767-01282290439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41" name="Group 40">
            <a:extLst>
              <a:ext uri="{FF2B5EF4-FFF2-40B4-BE49-F238E27FC236}">
                <a16:creationId xmlns:a16="http://schemas.microsoft.com/office/drawing/2014/main" id="{53E51435-1702-4A8C-B241-7759D9397E40}"/>
              </a:ext>
              <a:ext uri="{C183D7F6-B498-43B3-948B-1728B52AA6E4}">
                <adec:decorative xmlns:adec="http://schemas.microsoft.com/office/drawing/2017/decorative" val="1"/>
              </a:ext>
            </a:extLst>
          </p:cNvPr>
          <p:cNvGrpSpPr/>
          <p:nvPr/>
        </p:nvGrpSpPr>
        <p:grpSpPr>
          <a:xfrm>
            <a:off x="457200" y="3097453"/>
            <a:ext cx="6218238" cy="338554"/>
            <a:chOff x="457200" y="3084968"/>
            <a:chExt cx="6218238" cy="338554"/>
          </a:xfrm>
        </p:grpSpPr>
        <p:sp>
          <p:nvSpPr>
            <p:cNvPr id="42" name="Rectangle 41">
              <a:extLst>
                <a:ext uri="{FF2B5EF4-FFF2-40B4-BE49-F238E27FC236}">
                  <a16:creationId xmlns:a16="http://schemas.microsoft.com/office/drawing/2014/main" id="{221C6D26-819F-4A58-A25B-6B980AF63BC6}"/>
                </a:ext>
              </a:extLst>
            </p:cNvPr>
            <p:cNvSpPr/>
            <p:nvPr/>
          </p:nvSpPr>
          <p:spPr>
            <a:xfrm>
              <a:off x="506805" y="3084968"/>
              <a:ext cx="616863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rtlCol="0" anchor="ctr">
              <a:spAutoFit/>
            </a:bodyPr>
            <a:lstStyle/>
            <a:p>
              <a:r>
                <a:rPr lang="en-US" sz="1600">
                  <a:solidFill>
                    <a:schemeClr val="tx1"/>
                  </a:solidFill>
                  <a:highlight>
                    <a:srgbClr val="FFFF00"/>
                  </a:highlight>
                </a:rPr>
                <a:t>Business Scenario 2</a:t>
              </a:r>
            </a:p>
          </p:txBody>
        </p:sp>
        <p:grpSp>
          <p:nvGrpSpPr>
            <p:cNvPr id="43" name="Group 42">
              <a:extLst>
                <a:ext uri="{FF2B5EF4-FFF2-40B4-BE49-F238E27FC236}">
                  <a16:creationId xmlns:a16="http://schemas.microsoft.com/office/drawing/2014/main" id="{88208CF6-EDEA-4479-8077-6793560EB83C}"/>
                </a:ext>
              </a:extLst>
            </p:cNvPr>
            <p:cNvGrpSpPr/>
            <p:nvPr/>
          </p:nvGrpSpPr>
          <p:grpSpPr>
            <a:xfrm>
              <a:off x="457200" y="3091189"/>
              <a:ext cx="326112" cy="326112"/>
              <a:chOff x="115497" y="1864737"/>
              <a:chExt cx="461744" cy="461744"/>
            </a:xfrm>
            <a:solidFill>
              <a:schemeClr val="tx2"/>
            </a:solidFill>
          </p:grpSpPr>
          <p:sp>
            <p:nvSpPr>
              <p:cNvPr id="44" name="Freeform: Shape 43">
                <a:extLst>
                  <a:ext uri="{FF2B5EF4-FFF2-40B4-BE49-F238E27FC236}">
                    <a16:creationId xmlns:a16="http://schemas.microsoft.com/office/drawing/2014/main" id="{75F3343D-E652-4D66-828C-6BA46C9659A4}"/>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Graphic 77">
                <a:extLst>
                  <a:ext uri="{FF2B5EF4-FFF2-40B4-BE49-F238E27FC236}">
                    <a16:creationId xmlns:a16="http://schemas.microsoft.com/office/drawing/2014/main" id="{00585827-09ED-4A94-AC30-98C4E15A5603}"/>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47" name="Group 46">
            <a:extLst>
              <a:ext uri="{FF2B5EF4-FFF2-40B4-BE49-F238E27FC236}">
                <a16:creationId xmlns:a16="http://schemas.microsoft.com/office/drawing/2014/main" id="{4F86ACE5-F663-4109-A82D-4E928919B334}"/>
              </a:ext>
              <a:ext uri="{C183D7F6-B498-43B3-948B-1728B52AA6E4}">
                <adec:decorative xmlns:adec="http://schemas.microsoft.com/office/drawing/2017/decorative" val="1"/>
              </a:ext>
            </a:extLst>
          </p:cNvPr>
          <p:cNvGrpSpPr/>
          <p:nvPr/>
        </p:nvGrpSpPr>
        <p:grpSpPr>
          <a:xfrm>
            <a:off x="457200" y="4979387"/>
            <a:ext cx="6218238" cy="338554"/>
            <a:chOff x="457200" y="4848827"/>
            <a:chExt cx="6218238" cy="338554"/>
          </a:xfrm>
        </p:grpSpPr>
        <p:sp>
          <p:nvSpPr>
            <p:cNvPr id="48" name="Rectangle 47">
              <a:extLst>
                <a:ext uri="{FF2B5EF4-FFF2-40B4-BE49-F238E27FC236}">
                  <a16:creationId xmlns:a16="http://schemas.microsoft.com/office/drawing/2014/main" id="{7E5CB00B-19B5-4FEC-80FF-940E8DAF0250}"/>
                </a:ext>
              </a:extLst>
            </p:cNvPr>
            <p:cNvSpPr/>
            <p:nvPr/>
          </p:nvSpPr>
          <p:spPr>
            <a:xfrm>
              <a:off x="506805" y="4848827"/>
              <a:ext cx="616863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rtlCol="0" anchor="ctr">
              <a:spAutoFit/>
            </a:bodyPr>
            <a:lstStyle/>
            <a:p>
              <a:r>
                <a:rPr lang="en-US" sz="1600">
                  <a:solidFill>
                    <a:schemeClr val="tx1"/>
                  </a:solidFill>
                  <a:highlight>
                    <a:srgbClr val="FFFF00"/>
                  </a:highlight>
                </a:rPr>
                <a:t>Business Scenario 4</a:t>
              </a:r>
            </a:p>
          </p:txBody>
        </p:sp>
        <p:grpSp>
          <p:nvGrpSpPr>
            <p:cNvPr id="49" name="Group 48">
              <a:extLst>
                <a:ext uri="{FF2B5EF4-FFF2-40B4-BE49-F238E27FC236}">
                  <a16:creationId xmlns:a16="http://schemas.microsoft.com/office/drawing/2014/main" id="{3508C763-BBF0-4AAB-856F-A0DF7E7F2A3C}"/>
                </a:ext>
              </a:extLst>
            </p:cNvPr>
            <p:cNvGrpSpPr/>
            <p:nvPr/>
          </p:nvGrpSpPr>
          <p:grpSpPr>
            <a:xfrm>
              <a:off x="457200" y="4855048"/>
              <a:ext cx="326112" cy="326112"/>
              <a:chOff x="457200" y="4953637"/>
              <a:chExt cx="326112" cy="326112"/>
            </a:xfrm>
          </p:grpSpPr>
          <p:sp>
            <p:nvSpPr>
              <p:cNvPr id="50" name="Freeform: Shape 49">
                <a:extLst>
                  <a:ext uri="{FF2B5EF4-FFF2-40B4-BE49-F238E27FC236}">
                    <a16:creationId xmlns:a16="http://schemas.microsoft.com/office/drawing/2014/main" id="{A70F079D-F73E-4429-A3F1-2B7F65F083E2}"/>
                  </a:ext>
                </a:extLst>
              </p:cNvPr>
              <p:cNvSpPr/>
              <p:nvPr/>
            </p:nvSpPr>
            <p:spPr bwMode="auto">
              <a:xfrm>
                <a:off x="457200" y="4953637"/>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Graphic 77">
                <a:extLst>
                  <a:ext uri="{FF2B5EF4-FFF2-40B4-BE49-F238E27FC236}">
                    <a16:creationId xmlns:a16="http://schemas.microsoft.com/office/drawing/2014/main" id="{F1706874-C180-4DBF-9B62-B0D962DBF11B}"/>
                  </a:ext>
                </a:extLst>
              </p:cNvPr>
              <p:cNvSpPr/>
              <p:nvPr/>
            </p:nvSpPr>
            <p:spPr>
              <a:xfrm>
                <a:off x="538631" y="5052175"/>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tx2"/>
              </a:solidFill>
              <a:ln w="6572" cap="flat">
                <a:noFill/>
                <a:prstDash val="solid"/>
                <a:miter/>
              </a:ln>
            </p:spPr>
            <p:txBody>
              <a:bodyPr rtlCol="0" anchor="ctr"/>
              <a:lstStyle/>
              <a:p>
                <a:endParaRPr lang="en-US"/>
              </a:p>
            </p:txBody>
          </p:sp>
        </p:grpSp>
      </p:grpSp>
      <p:grpSp>
        <p:nvGrpSpPr>
          <p:cNvPr id="53" name="Group 52">
            <a:extLst>
              <a:ext uri="{FF2B5EF4-FFF2-40B4-BE49-F238E27FC236}">
                <a16:creationId xmlns:a16="http://schemas.microsoft.com/office/drawing/2014/main" id="{AB527A31-C35C-4945-AABE-BB4DD9AF735B}"/>
              </a:ext>
              <a:ext uri="{C183D7F6-B498-43B3-948B-1728B52AA6E4}">
                <adec:decorative xmlns:adec="http://schemas.microsoft.com/office/drawing/2017/decorative" val="1"/>
              </a:ext>
            </a:extLst>
          </p:cNvPr>
          <p:cNvGrpSpPr/>
          <p:nvPr/>
        </p:nvGrpSpPr>
        <p:grpSpPr>
          <a:xfrm>
            <a:off x="457200" y="5922875"/>
            <a:ext cx="6218238" cy="338554"/>
            <a:chOff x="457200" y="5787537"/>
            <a:chExt cx="6218238" cy="338554"/>
          </a:xfrm>
        </p:grpSpPr>
        <p:sp>
          <p:nvSpPr>
            <p:cNvPr id="54" name="Rectangle 53">
              <a:extLst>
                <a:ext uri="{FF2B5EF4-FFF2-40B4-BE49-F238E27FC236}">
                  <a16:creationId xmlns:a16="http://schemas.microsoft.com/office/drawing/2014/main" id="{CE106E87-5845-4974-9575-AFD9EF2A8ACA}"/>
                </a:ext>
              </a:extLst>
            </p:cNvPr>
            <p:cNvSpPr/>
            <p:nvPr/>
          </p:nvSpPr>
          <p:spPr>
            <a:xfrm>
              <a:off x="506805" y="5787537"/>
              <a:ext cx="616863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rtlCol="0" anchor="ctr">
              <a:spAutoFit/>
            </a:bodyPr>
            <a:lstStyle/>
            <a:p>
              <a:r>
                <a:rPr lang="en-US" sz="1600">
                  <a:solidFill>
                    <a:schemeClr val="tx1"/>
                  </a:solidFill>
                  <a:highlight>
                    <a:srgbClr val="FFFF00"/>
                  </a:highlight>
                </a:rPr>
                <a:t>Business Scenario 5</a:t>
              </a:r>
            </a:p>
          </p:txBody>
        </p:sp>
        <p:grpSp>
          <p:nvGrpSpPr>
            <p:cNvPr id="55" name="Group 54">
              <a:extLst>
                <a:ext uri="{FF2B5EF4-FFF2-40B4-BE49-F238E27FC236}">
                  <a16:creationId xmlns:a16="http://schemas.microsoft.com/office/drawing/2014/main" id="{DEEE0993-8587-4B1B-9E66-C9C0D57FF36D}"/>
                </a:ext>
              </a:extLst>
            </p:cNvPr>
            <p:cNvGrpSpPr/>
            <p:nvPr/>
          </p:nvGrpSpPr>
          <p:grpSpPr>
            <a:xfrm>
              <a:off x="457200" y="5793758"/>
              <a:ext cx="326112" cy="326112"/>
              <a:chOff x="115497" y="1864737"/>
              <a:chExt cx="461744" cy="461744"/>
            </a:xfrm>
            <a:solidFill>
              <a:schemeClr val="tx2"/>
            </a:solidFill>
          </p:grpSpPr>
          <p:sp>
            <p:nvSpPr>
              <p:cNvPr id="56" name="Freeform: Shape 55">
                <a:extLst>
                  <a:ext uri="{FF2B5EF4-FFF2-40B4-BE49-F238E27FC236}">
                    <a16:creationId xmlns:a16="http://schemas.microsoft.com/office/drawing/2014/main" id="{EDA5356B-D2F2-4C8D-9858-CDB23CE86C5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Graphic 77">
                <a:extLst>
                  <a:ext uri="{FF2B5EF4-FFF2-40B4-BE49-F238E27FC236}">
                    <a16:creationId xmlns:a16="http://schemas.microsoft.com/office/drawing/2014/main" id="{77DFE0D6-1407-4366-BF60-2E681737AFC8}"/>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59" name="Rectangle 58">
            <a:extLst>
              <a:ext uri="{FF2B5EF4-FFF2-40B4-BE49-F238E27FC236}">
                <a16:creationId xmlns:a16="http://schemas.microsoft.com/office/drawing/2014/main" id="{40EBEB94-9834-4BBF-97B1-656CDC7ADAE5}"/>
              </a:ext>
            </a:extLst>
          </p:cNvPr>
          <p:cNvSpPr/>
          <p:nvPr/>
        </p:nvSpPr>
        <p:spPr>
          <a:xfrm>
            <a:off x="3905726" y="1895260"/>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grpSp>
        <p:nvGrpSpPr>
          <p:cNvPr id="61" name="Group 60">
            <a:extLst>
              <a:ext uri="{FF2B5EF4-FFF2-40B4-BE49-F238E27FC236}">
                <a16:creationId xmlns:a16="http://schemas.microsoft.com/office/drawing/2014/main" id="{19150DA2-B8DD-4522-AF8E-0176F647C2AF}"/>
              </a:ext>
              <a:ext uri="{C183D7F6-B498-43B3-948B-1728B52AA6E4}">
                <adec:decorative xmlns:adec="http://schemas.microsoft.com/office/drawing/2017/decorative" val="1"/>
              </a:ext>
            </a:extLst>
          </p:cNvPr>
          <p:cNvGrpSpPr/>
          <p:nvPr/>
        </p:nvGrpSpPr>
        <p:grpSpPr>
          <a:xfrm>
            <a:off x="457200" y="4035902"/>
            <a:ext cx="6218238" cy="338554"/>
            <a:chOff x="457200" y="4028453"/>
            <a:chExt cx="6218238" cy="338554"/>
          </a:xfrm>
        </p:grpSpPr>
        <p:sp>
          <p:nvSpPr>
            <p:cNvPr id="62" name="Rectangle 61">
              <a:extLst>
                <a:ext uri="{FF2B5EF4-FFF2-40B4-BE49-F238E27FC236}">
                  <a16:creationId xmlns:a16="http://schemas.microsoft.com/office/drawing/2014/main" id="{114E2F3B-923E-4452-862E-0112691AF3B4}"/>
                </a:ext>
              </a:extLst>
            </p:cNvPr>
            <p:cNvSpPr/>
            <p:nvPr/>
          </p:nvSpPr>
          <p:spPr>
            <a:xfrm>
              <a:off x="506805" y="4028453"/>
              <a:ext cx="616863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rtlCol="0" anchor="ctr">
              <a:spAutoFit/>
            </a:bodyPr>
            <a:lstStyle/>
            <a:p>
              <a:r>
                <a:rPr lang="en-US" sz="1600">
                  <a:solidFill>
                    <a:schemeClr val="tx1"/>
                  </a:solidFill>
                  <a:highlight>
                    <a:srgbClr val="FFFF00"/>
                  </a:highlight>
                </a:rPr>
                <a:t>Business Scenario 3</a:t>
              </a:r>
            </a:p>
          </p:txBody>
        </p:sp>
        <p:grpSp>
          <p:nvGrpSpPr>
            <p:cNvPr id="63" name="Group 62">
              <a:extLst>
                <a:ext uri="{FF2B5EF4-FFF2-40B4-BE49-F238E27FC236}">
                  <a16:creationId xmlns:a16="http://schemas.microsoft.com/office/drawing/2014/main" id="{678056BE-B4B1-4EDB-BFC9-156909E6AA8C}"/>
                </a:ext>
              </a:extLst>
            </p:cNvPr>
            <p:cNvGrpSpPr/>
            <p:nvPr/>
          </p:nvGrpSpPr>
          <p:grpSpPr>
            <a:xfrm>
              <a:off x="457200" y="4034674"/>
              <a:ext cx="326112" cy="326112"/>
              <a:chOff x="457200" y="4267823"/>
              <a:chExt cx="326112" cy="326112"/>
            </a:xfrm>
          </p:grpSpPr>
          <p:sp>
            <p:nvSpPr>
              <p:cNvPr id="64" name="Freeform: Shape 63">
                <a:extLst>
                  <a:ext uri="{FF2B5EF4-FFF2-40B4-BE49-F238E27FC236}">
                    <a16:creationId xmlns:a16="http://schemas.microsoft.com/office/drawing/2014/main" id="{D56660F0-F730-418D-AC94-6EE391EBF902}"/>
                  </a:ext>
                </a:extLst>
              </p:cNvPr>
              <p:cNvSpPr/>
              <p:nvPr/>
            </p:nvSpPr>
            <p:spPr bwMode="auto">
              <a:xfrm>
                <a:off x="457200" y="4267823"/>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Graphic 77">
                <a:extLst>
                  <a:ext uri="{FF2B5EF4-FFF2-40B4-BE49-F238E27FC236}">
                    <a16:creationId xmlns:a16="http://schemas.microsoft.com/office/drawing/2014/main" id="{85213B31-6D65-49AE-A490-6173C29F5814}"/>
                  </a:ext>
                </a:extLst>
              </p:cNvPr>
              <p:cNvSpPr/>
              <p:nvPr/>
            </p:nvSpPr>
            <p:spPr>
              <a:xfrm>
                <a:off x="538631" y="436636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tx2"/>
              </a:solidFill>
              <a:ln w="6572" cap="flat">
                <a:noFill/>
                <a:prstDash val="solid"/>
                <a:miter/>
              </a:ln>
            </p:spPr>
            <p:txBody>
              <a:bodyPr rtlCol="0" anchor="ctr"/>
              <a:lstStyle/>
              <a:p>
                <a:endParaRPr lang="en-US"/>
              </a:p>
            </p:txBody>
          </p:sp>
        </p:grpSp>
      </p:grpSp>
      <p:sp>
        <p:nvSpPr>
          <p:cNvPr id="45" name="Rectangle 44">
            <a:extLst>
              <a:ext uri="{FF2B5EF4-FFF2-40B4-BE49-F238E27FC236}">
                <a16:creationId xmlns:a16="http://schemas.microsoft.com/office/drawing/2014/main" id="{4DE82F5C-6E24-415F-943A-B59D4457604E}"/>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
        <p:nvSpPr>
          <p:cNvPr id="3" name="Rectangle 2">
            <a:extLst>
              <a:ext uri="{FF2B5EF4-FFF2-40B4-BE49-F238E27FC236}">
                <a16:creationId xmlns:a16="http://schemas.microsoft.com/office/drawing/2014/main" id="{C9B14668-8525-4535-AB83-D176A9D68000}"/>
              </a:ext>
            </a:extLst>
          </p:cNvPr>
          <p:cNvSpPr/>
          <p:nvPr/>
        </p:nvSpPr>
        <p:spPr>
          <a:xfrm>
            <a:off x="-99638" y="1094272"/>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key business scenarios where good performance is essential to the proper functioning of the business, include a Description and Key Extensions (if any) </a:t>
            </a:r>
          </a:p>
        </p:txBody>
      </p:sp>
      <p:sp>
        <p:nvSpPr>
          <p:cNvPr id="5" name="Rectangle 4">
            <a:extLst>
              <a:ext uri="{FF2B5EF4-FFF2-40B4-BE49-F238E27FC236}">
                <a16:creationId xmlns:a16="http://schemas.microsoft.com/office/drawing/2014/main" id="{3AC6A450-EB03-4F1B-B334-C46CA82F2B1D}"/>
              </a:ext>
            </a:extLst>
          </p:cNvPr>
          <p:cNvSpPr/>
          <p:nvPr/>
        </p:nvSpPr>
        <p:spPr>
          <a:xfrm>
            <a:off x="7919866" y="1892625"/>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69" name="TextBox 68">
            <a:extLst>
              <a:ext uri="{FF2B5EF4-FFF2-40B4-BE49-F238E27FC236}">
                <a16:creationId xmlns:a16="http://schemas.microsoft.com/office/drawing/2014/main" id="{C0BC6B4B-331B-451B-809A-78C75CC09131}"/>
              </a:ext>
            </a:extLst>
          </p:cNvPr>
          <p:cNvSpPr txBox="1"/>
          <p:nvPr/>
        </p:nvSpPr>
        <p:spPr>
          <a:xfrm>
            <a:off x="7919866" y="1537374"/>
            <a:ext cx="3960000" cy="338554"/>
          </a:xfrm>
          <a:prstGeom prst="rect">
            <a:avLst/>
          </a:prstGeom>
          <a:noFill/>
        </p:spPr>
        <p:txBody>
          <a:bodyPr wrap="square">
            <a:spAutoFit/>
          </a:bodyPr>
          <a:lstStyle/>
          <a:p>
            <a:pPr algn="ctr"/>
            <a:r>
              <a:rPr lang="en-US" sz="1600" b="1"/>
              <a:t>K</a:t>
            </a:r>
            <a:r>
              <a:rPr lang="en-US" sz="1600" b="1">
                <a:solidFill>
                  <a:schemeClr val="tx1"/>
                </a:solidFill>
              </a:rPr>
              <a:t>ey </a:t>
            </a:r>
            <a:r>
              <a:rPr lang="en-US" sz="1600" b="1"/>
              <a:t>E</a:t>
            </a:r>
            <a:r>
              <a:rPr lang="en-US" sz="1600" b="1">
                <a:solidFill>
                  <a:schemeClr val="tx1"/>
                </a:solidFill>
              </a:rPr>
              <a:t>xtension(s) </a:t>
            </a:r>
            <a:endParaRPr lang="en-US" sz="1600" b="1"/>
          </a:p>
        </p:txBody>
      </p:sp>
      <p:sp>
        <p:nvSpPr>
          <p:cNvPr id="7" name="TextBox 6">
            <a:extLst>
              <a:ext uri="{FF2B5EF4-FFF2-40B4-BE49-F238E27FC236}">
                <a16:creationId xmlns:a16="http://schemas.microsoft.com/office/drawing/2014/main" id="{4606B345-B572-4AC8-984E-CDD8DFEFDD44}"/>
              </a:ext>
            </a:extLst>
          </p:cNvPr>
          <p:cNvSpPr txBox="1"/>
          <p:nvPr/>
        </p:nvSpPr>
        <p:spPr>
          <a:xfrm>
            <a:off x="3905727" y="1541988"/>
            <a:ext cx="3960000" cy="338554"/>
          </a:xfrm>
          <a:prstGeom prst="rect">
            <a:avLst/>
          </a:prstGeom>
          <a:noFill/>
        </p:spPr>
        <p:txBody>
          <a:bodyPr wrap="square">
            <a:spAutoFit/>
          </a:bodyPr>
          <a:lstStyle/>
          <a:p>
            <a:pPr algn="ctr"/>
            <a:r>
              <a:rPr lang="en-US" sz="1600" b="1">
                <a:solidFill>
                  <a:schemeClr val="tx1"/>
                </a:solidFill>
              </a:rPr>
              <a:t>Description</a:t>
            </a:r>
            <a:endParaRPr lang="en-US" sz="1600" b="1"/>
          </a:p>
        </p:txBody>
      </p:sp>
      <p:sp>
        <p:nvSpPr>
          <p:cNvPr id="12" name="Rectangle 11">
            <a:extLst>
              <a:ext uri="{FF2B5EF4-FFF2-40B4-BE49-F238E27FC236}">
                <a16:creationId xmlns:a16="http://schemas.microsoft.com/office/drawing/2014/main" id="{93B9BC99-FFDF-4340-896B-4A427478761A}"/>
              </a:ext>
            </a:extLst>
          </p:cNvPr>
          <p:cNvSpPr/>
          <p:nvPr/>
        </p:nvSpPr>
        <p:spPr>
          <a:xfrm>
            <a:off x="3905726" y="2841144"/>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13" name="Rectangle 12">
            <a:extLst>
              <a:ext uri="{FF2B5EF4-FFF2-40B4-BE49-F238E27FC236}">
                <a16:creationId xmlns:a16="http://schemas.microsoft.com/office/drawing/2014/main" id="{0AD13F1B-B2C5-4DBD-BC14-E3CE7FC930F0}"/>
              </a:ext>
            </a:extLst>
          </p:cNvPr>
          <p:cNvSpPr/>
          <p:nvPr/>
        </p:nvSpPr>
        <p:spPr>
          <a:xfrm>
            <a:off x="7919866" y="2841145"/>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14" name="Rectangle 13">
            <a:extLst>
              <a:ext uri="{FF2B5EF4-FFF2-40B4-BE49-F238E27FC236}">
                <a16:creationId xmlns:a16="http://schemas.microsoft.com/office/drawing/2014/main" id="{C3BBA6FC-00CE-4F35-B249-FB1DF61D71D2}"/>
              </a:ext>
            </a:extLst>
          </p:cNvPr>
          <p:cNvSpPr/>
          <p:nvPr/>
        </p:nvSpPr>
        <p:spPr>
          <a:xfrm>
            <a:off x="3905726" y="3776463"/>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15" name="Rectangle 14">
            <a:extLst>
              <a:ext uri="{FF2B5EF4-FFF2-40B4-BE49-F238E27FC236}">
                <a16:creationId xmlns:a16="http://schemas.microsoft.com/office/drawing/2014/main" id="{208F862C-D109-4498-9082-5690472ACFA4}"/>
              </a:ext>
            </a:extLst>
          </p:cNvPr>
          <p:cNvSpPr/>
          <p:nvPr/>
        </p:nvSpPr>
        <p:spPr>
          <a:xfrm>
            <a:off x="7919866" y="3784629"/>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16" name="Rectangle 15">
            <a:extLst>
              <a:ext uri="{FF2B5EF4-FFF2-40B4-BE49-F238E27FC236}">
                <a16:creationId xmlns:a16="http://schemas.microsoft.com/office/drawing/2014/main" id="{76366981-407D-44A0-8552-F961857EE02E}"/>
              </a:ext>
            </a:extLst>
          </p:cNvPr>
          <p:cNvSpPr/>
          <p:nvPr/>
        </p:nvSpPr>
        <p:spPr>
          <a:xfrm>
            <a:off x="3905726" y="4723321"/>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17" name="Rectangle 16">
            <a:extLst>
              <a:ext uri="{FF2B5EF4-FFF2-40B4-BE49-F238E27FC236}">
                <a16:creationId xmlns:a16="http://schemas.microsoft.com/office/drawing/2014/main" id="{1D08E096-A90D-4F85-BE25-B2AA33733240}"/>
              </a:ext>
            </a:extLst>
          </p:cNvPr>
          <p:cNvSpPr/>
          <p:nvPr/>
        </p:nvSpPr>
        <p:spPr>
          <a:xfrm>
            <a:off x="7919866" y="4731487"/>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18" name="Rectangle 17">
            <a:extLst>
              <a:ext uri="{FF2B5EF4-FFF2-40B4-BE49-F238E27FC236}">
                <a16:creationId xmlns:a16="http://schemas.microsoft.com/office/drawing/2014/main" id="{09C4AA88-0BB1-44A7-AF4A-9CFAFEB93103}"/>
              </a:ext>
            </a:extLst>
          </p:cNvPr>
          <p:cNvSpPr/>
          <p:nvPr/>
        </p:nvSpPr>
        <p:spPr>
          <a:xfrm>
            <a:off x="3905726" y="5672218"/>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
        <p:nvSpPr>
          <p:cNvPr id="19" name="Rectangle 18">
            <a:extLst>
              <a:ext uri="{FF2B5EF4-FFF2-40B4-BE49-F238E27FC236}">
                <a16:creationId xmlns:a16="http://schemas.microsoft.com/office/drawing/2014/main" id="{EF9884AE-E238-4980-8117-DD2A03F655DC}"/>
              </a:ext>
            </a:extLst>
          </p:cNvPr>
          <p:cNvSpPr/>
          <p:nvPr/>
        </p:nvSpPr>
        <p:spPr>
          <a:xfrm>
            <a:off x="7919866" y="5678345"/>
            <a:ext cx="3960000" cy="845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Tree>
    <p:extLst>
      <p:ext uri="{BB962C8B-B14F-4D97-AF65-F5344CB8AC3E}">
        <p14:creationId xmlns:p14="http://schemas.microsoft.com/office/powerpoint/2010/main" val="15083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CF57-F2A1-42EE-9165-46846F68AA78}"/>
              </a:ext>
            </a:extLst>
          </p:cNvPr>
          <p:cNvSpPr>
            <a:spLocks noGrp="1"/>
          </p:cNvSpPr>
          <p:nvPr>
            <p:ph type="title"/>
          </p:nvPr>
        </p:nvSpPr>
        <p:spPr>
          <a:xfrm>
            <a:off x="269240" y="2084173"/>
            <a:ext cx="11653523" cy="2400657"/>
          </a:xfrm>
        </p:spPr>
        <p:txBody>
          <a:bodyPr/>
          <a:lstStyle/>
          <a:p>
            <a:r>
              <a:rPr lang="en-GB" sz="7200">
                <a:solidFill>
                  <a:schemeClr val="tx1"/>
                </a:solidFill>
              </a:rPr>
              <a:t>Performance Testing</a:t>
            </a:r>
            <a:br>
              <a:rPr lang="en-GB" sz="7200">
                <a:solidFill>
                  <a:schemeClr val="tx1"/>
                </a:solidFill>
              </a:rPr>
            </a:br>
            <a:endParaRPr lang="en-GB" sz="7200">
              <a:solidFill>
                <a:schemeClr val="tx1"/>
              </a:solidFill>
            </a:endParaRPr>
          </a:p>
        </p:txBody>
      </p:sp>
    </p:spTree>
    <p:extLst>
      <p:ext uri="{BB962C8B-B14F-4D97-AF65-F5344CB8AC3E}">
        <p14:creationId xmlns:p14="http://schemas.microsoft.com/office/powerpoint/2010/main" val="272662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Performance goals</a:t>
            </a:r>
          </a:p>
        </p:txBody>
      </p:sp>
      <p:cxnSp>
        <p:nvCxnSpPr>
          <p:cNvPr id="16" name="Straight Connector 15">
            <a:extLst>
              <a:ext uri="{FF2B5EF4-FFF2-40B4-BE49-F238E27FC236}">
                <a16:creationId xmlns:a16="http://schemas.microsoft.com/office/drawing/2014/main" id="{72837305-2ABA-4EB3-8826-E9F09C5A91A9}"/>
              </a:ext>
              <a:ext uri="{C183D7F6-B498-43B3-948B-1728B52AA6E4}">
                <adec:decorative xmlns:adec="http://schemas.microsoft.com/office/drawing/2017/decorative" val="1"/>
              </a:ext>
            </a:extLst>
          </p:cNvPr>
          <p:cNvCxnSpPr>
            <a:cxnSpLocks/>
          </p:cNvCxnSpPr>
          <p:nvPr/>
        </p:nvCxnSpPr>
        <p:spPr>
          <a:xfrm>
            <a:off x="457200" y="4205798"/>
            <a:ext cx="11277600" cy="0"/>
          </a:xfrm>
          <a:prstGeom prst="line">
            <a:avLst/>
          </a:prstGeom>
          <a:noFill/>
          <a:ln w="3175">
            <a:solidFill>
              <a:schemeClr val="bg1">
                <a:lumMod val="85000"/>
              </a:schemeClr>
            </a:solidFill>
            <a:prstDash val="dash"/>
          </a:ln>
        </p:spPr>
      </p:cxnSp>
      <p:sp>
        <p:nvSpPr>
          <p:cNvPr id="20" name="Rectangle 19">
            <a:extLst>
              <a:ext uri="{FF2B5EF4-FFF2-40B4-BE49-F238E27FC236}">
                <a16:creationId xmlns:a16="http://schemas.microsoft.com/office/drawing/2014/main" id="{9C4A0BF9-E23F-4CFA-BFB9-1923DF03340F}"/>
              </a:ext>
            </a:extLst>
          </p:cNvPr>
          <p:cNvSpPr/>
          <p:nvPr/>
        </p:nvSpPr>
        <p:spPr>
          <a:xfrm>
            <a:off x="506805" y="2029272"/>
            <a:ext cx="5042657" cy="480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performance goals/objectives, documented as part of non-functional requirements</a:t>
            </a:r>
          </a:p>
        </p:txBody>
      </p:sp>
      <p:grpSp>
        <p:nvGrpSpPr>
          <p:cNvPr id="22" name="Group 21">
            <a:extLst>
              <a:ext uri="{FF2B5EF4-FFF2-40B4-BE49-F238E27FC236}">
                <a16:creationId xmlns:a16="http://schemas.microsoft.com/office/drawing/2014/main" id="{B97C69AB-A6F8-4AC0-AE4C-B9139D91F759}"/>
              </a:ext>
              <a:ext uri="{C183D7F6-B498-43B3-948B-1728B52AA6E4}">
                <adec:decorative xmlns:adec="http://schemas.microsoft.com/office/drawing/2017/decorative" val="1"/>
              </a:ext>
            </a:extLst>
          </p:cNvPr>
          <p:cNvGrpSpPr/>
          <p:nvPr/>
        </p:nvGrpSpPr>
        <p:grpSpPr>
          <a:xfrm>
            <a:off x="457200" y="2119528"/>
            <a:ext cx="326112" cy="326112"/>
            <a:chOff x="115497" y="1864737"/>
            <a:chExt cx="461744" cy="461744"/>
          </a:xfrm>
          <a:solidFill>
            <a:schemeClr val="tx2"/>
          </a:solidFill>
        </p:grpSpPr>
        <p:sp>
          <p:nvSpPr>
            <p:cNvPr id="23" name="Freeform: Shape 22">
              <a:extLst>
                <a:ext uri="{FF2B5EF4-FFF2-40B4-BE49-F238E27FC236}">
                  <a16:creationId xmlns:a16="http://schemas.microsoft.com/office/drawing/2014/main" id="{217E9031-F18F-41B9-BC42-D62A9FFC8CA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4" name="Graphic 77">
              <a:extLst>
                <a:ext uri="{FF2B5EF4-FFF2-40B4-BE49-F238E27FC236}">
                  <a16:creationId xmlns:a16="http://schemas.microsoft.com/office/drawing/2014/main" id="{554ABB70-8980-450F-B7E0-41CF4719410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68EA5DDC-E544-4F4D-AB26-DF041AFF16F8}"/>
              </a:ext>
              <a:ext uri="{C183D7F6-B498-43B3-948B-1728B52AA6E4}">
                <adec:decorative xmlns:adec="http://schemas.microsoft.com/office/drawing/2017/decorative" val="1"/>
              </a:ext>
            </a:extLst>
          </p:cNvPr>
          <p:cNvGrpSpPr/>
          <p:nvPr/>
        </p:nvGrpSpPr>
        <p:grpSpPr>
          <a:xfrm>
            <a:off x="457200" y="4315846"/>
            <a:ext cx="5092262" cy="522386"/>
            <a:chOff x="457200" y="2678801"/>
            <a:chExt cx="5092262" cy="522386"/>
          </a:xfrm>
        </p:grpSpPr>
        <p:sp>
          <p:nvSpPr>
            <p:cNvPr id="26" name="Rectangle 25">
              <a:extLst>
                <a:ext uri="{FF2B5EF4-FFF2-40B4-BE49-F238E27FC236}">
                  <a16:creationId xmlns:a16="http://schemas.microsoft.com/office/drawing/2014/main" id="{060B385F-DDAB-4620-9658-189E6CCEF254}"/>
                </a:ext>
              </a:extLst>
            </p:cNvPr>
            <p:cNvSpPr/>
            <p:nvPr/>
          </p:nvSpPr>
          <p:spPr>
            <a:xfrm>
              <a:off x="506805" y="2678801"/>
              <a:ext cx="504265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specific acceptance criteria for performance testing</a:t>
              </a:r>
            </a:p>
          </p:txBody>
        </p:sp>
        <p:grpSp>
          <p:nvGrpSpPr>
            <p:cNvPr id="27" name="Group 26">
              <a:extLst>
                <a:ext uri="{FF2B5EF4-FFF2-40B4-BE49-F238E27FC236}">
                  <a16:creationId xmlns:a16="http://schemas.microsoft.com/office/drawing/2014/main" id="{3FDC2661-29F9-43D9-8918-58794206E221}"/>
                </a:ext>
              </a:extLst>
            </p:cNvPr>
            <p:cNvGrpSpPr/>
            <p:nvPr/>
          </p:nvGrpSpPr>
          <p:grpSpPr>
            <a:xfrm>
              <a:off x="457200" y="2776938"/>
              <a:ext cx="326112" cy="326112"/>
              <a:chOff x="115497" y="1864737"/>
              <a:chExt cx="461744" cy="461744"/>
            </a:xfrm>
            <a:solidFill>
              <a:schemeClr val="tx2"/>
            </a:solidFill>
          </p:grpSpPr>
          <p:sp>
            <p:nvSpPr>
              <p:cNvPr id="28" name="Freeform: Shape 27">
                <a:extLst>
                  <a:ext uri="{FF2B5EF4-FFF2-40B4-BE49-F238E27FC236}">
                    <a16:creationId xmlns:a16="http://schemas.microsoft.com/office/drawing/2014/main" id="{16AE6741-1179-4554-B75D-673BA28086E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9" name="Graphic 77">
                <a:extLst>
                  <a:ext uri="{FF2B5EF4-FFF2-40B4-BE49-F238E27FC236}">
                    <a16:creationId xmlns:a16="http://schemas.microsoft.com/office/drawing/2014/main" id="{9E973F10-2DA7-474D-8094-BB9DB4EC6F0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46" name="Rectangle 45">
            <a:extLst>
              <a:ext uri="{FF2B5EF4-FFF2-40B4-BE49-F238E27FC236}">
                <a16:creationId xmlns:a16="http://schemas.microsoft.com/office/drawing/2014/main" id="{423E3344-0D3E-40C6-A30D-D9146C16FFD2}"/>
              </a:ext>
            </a:extLst>
          </p:cNvPr>
          <p:cNvSpPr/>
          <p:nvPr/>
        </p:nvSpPr>
        <p:spPr>
          <a:xfrm>
            <a:off x="6810998" y="1895260"/>
            <a:ext cx="4923802" cy="22195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a:t>
            </a:r>
          </a:p>
        </p:txBody>
      </p:sp>
      <p:sp>
        <p:nvSpPr>
          <p:cNvPr id="47" name="Rectangle 46">
            <a:extLst>
              <a:ext uri="{FF2B5EF4-FFF2-40B4-BE49-F238E27FC236}">
                <a16:creationId xmlns:a16="http://schemas.microsoft.com/office/drawing/2014/main" id="{3153E1ED-F3FC-47BC-86FF-ABC256FF54B7}"/>
              </a:ext>
            </a:extLst>
          </p:cNvPr>
          <p:cNvSpPr/>
          <p:nvPr/>
        </p:nvSpPr>
        <p:spPr>
          <a:xfrm>
            <a:off x="6810998" y="4296796"/>
            <a:ext cx="4923802" cy="22195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a:t>
            </a:r>
          </a:p>
        </p:txBody>
      </p:sp>
      <p:sp>
        <p:nvSpPr>
          <p:cNvPr id="52" name="Rectangle 51">
            <a:extLst>
              <a:ext uri="{FF2B5EF4-FFF2-40B4-BE49-F238E27FC236}">
                <a16:creationId xmlns:a16="http://schemas.microsoft.com/office/drawing/2014/main" id="{F23E2C28-CB8E-4744-9410-C2E970FCFB05}"/>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357708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dirty="0"/>
              <a:t>Performance testing strategy</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Performance testing strategy as part of overall Testing strategy</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3"/>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Copy/paste the Testing strategy file into this section, This should include a holistic plan on how performance considerations are incorporated within project methodology and activities</a:t>
            </a:r>
          </a:p>
          <a:p>
            <a:pPr algn="ctr"/>
            <a:endParaRPr lang="en-US" sz="160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269005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Performance testing tools</a:t>
            </a:r>
          </a:p>
        </p:txBody>
      </p:sp>
      <p:cxnSp>
        <p:nvCxnSpPr>
          <p:cNvPr id="30" name="Straight Connector 29">
            <a:extLst>
              <a:ext uri="{FF2B5EF4-FFF2-40B4-BE49-F238E27FC236}">
                <a16:creationId xmlns:a16="http://schemas.microsoft.com/office/drawing/2014/main" id="{EFE7B08C-E732-4283-813E-5C824AA3EEF5}"/>
              </a:ext>
              <a:ext uri="{C183D7F6-B498-43B3-948B-1728B52AA6E4}">
                <adec:decorative xmlns:adec="http://schemas.microsoft.com/office/drawing/2017/decorative" val="1"/>
              </a:ext>
            </a:extLst>
          </p:cNvPr>
          <p:cNvCxnSpPr>
            <a:cxnSpLocks/>
          </p:cNvCxnSpPr>
          <p:nvPr/>
        </p:nvCxnSpPr>
        <p:spPr>
          <a:xfrm>
            <a:off x="457200" y="3404600"/>
            <a:ext cx="11277600" cy="0"/>
          </a:xfrm>
          <a:prstGeom prst="line">
            <a:avLst/>
          </a:prstGeom>
          <a:noFill/>
          <a:ln w="3175">
            <a:solidFill>
              <a:schemeClr val="bg1">
                <a:lumMod val="85000"/>
              </a:schemeClr>
            </a:solidFill>
            <a:prstDash val="dash"/>
          </a:ln>
        </p:spPr>
      </p:cxnSp>
      <p:grpSp>
        <p:nvGrpSpPr>
          <p:cNvPr id="17" name="Group 16">
            <a:extLst>
              <a:ext uri="{FF2B5EF4-FFF2-40B4-BE49-F238E27FC236}">
                <a16:creationId xmlns:a16="http://schemas.microsoft.com/office/drawing/2014/main" id="{8B924E05-6CBE-4AD2-A59B-0EF6096D9F3E}"/>
              </a:ext>
              <a:ext uri="{C183D7F6-B498-43B3-948B-1728B52AA6E4}">
                <adec:decorative xmlns:adec="http://schemas.microsoft.com/office/drawing/2017/decorative" val="1"/>
              </a:ext>
            </a:extLst>
          </p:cNvPr>
          <p:cNvGrpSpPr/>
          <p:nvPr/>
        </p:nvGrpSpPr>
        <p:grpSpPr>
          <a:xfrm>
            <a:off x="457200" y="1895261"/>
            <a:ext cx="6218237" cy="522386"/>
            <a:chOff x="457200" y="1895261"/>
            <a:chExt cx="6218237" cy="522386"/>
          </a:xfrm>
        </p:grpSpPr>
        <p:sp>
          <p:nvSpPr>
            <p:cNvPr id="33" name="Rectangle 32">
              <a:extLst>
                <a:ext uri="{FF2B5EF4-FFF2-40B4-BE49-F238E27FC236}">
                  <a16:creationId xmlns:a16="http://schemas.microsoft.com/office/drawing/2014/main" id="{74F07B10-526E-4722-B123-01E96EBAF8EA}"/>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tools planned to be used to build a test dataset</a:t>
              </a:r>
            </a:p>
          </p:txBody>
        </p:sp>
        <p:grpSp>
          <p:nvGrpSpPr>
            <p:cNvPr id="34" name="Group 33">
              <a:extLst>
                <a:ext uri="{FF2B5EF4-FFF2-40B4-BE49-F238E27FC236}">
                  <a16:creationId xmlns:a16="http://schemas.microsoft.com/office/drawing/2014/main" id="{E6372018-74DE-4514-AD3F-0608AB4C06C8}"/>
                </a:ext>
              </a:extLst>
            </p:cNvPr>
            <p:cNvGrpSpPr/>
            <p:nvPr/>
          </p:nvGrpSpPr>
          <p:grpSpPr>
            <a:xfrm>
              <a:off x="457200" y="1993398"/>
              <a:ext cx="326112" cy="326112"/>
              <a:chOff x="115497" y="1864737"/>
              <a:chExt cx="461744" cy="461744"/>
            </a:xfrm>
            <a:solidFill>
              <a:schemeClr val="tx2"/>
            </a:solidFill>
          </p:grpSpPr>
          <p:sp>
            <p:nvSpPr>
              <p:cNvPr id="35" name="Freeform: Shape 34">
                <a:extLst>
                  <a:ext uri="{FF2B5EF4-FFF2-40B4-BE49-F238E27FC236}">
                    <a16:creationId xmlns:a16="http://schemas.microsoft.com/office/drawing/2014/main" id="{9BA9E5B3-3770-4BAB-AD19-00999C17B37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6" name="Graphic 77">
                <a:extLst>
                  <a:ext uri="{FF2B5EF4-FFF2-40B4-BE49-F238E27FC236}">
                    <a16:creationId xmlns:a16="http://schemas.microsoft.com/office/drawing/2014/main" id="{22018496-0840-472C-BAE9-AB7680C49EE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16" name="Group 15">
            <a:extLst>
              <a:ext uri="{FF2B5EF4-FFF2-40B4-BE49-F238E27FC236}">
                <a16:creationId xmlns:a16="http://schemas.microsoft.com/office/drawing/2014/main" id="{580F03D4-A682-47CC-984E-2DED3B1CF4C6}"/>
              </a:ext>
              <a:ext uri="{C183D7F6-B498-43B3-948B-1728B52AA6E4}">
                <adec:decorative xmlns:adec="http://schemas.microsoft.com/office/drawing/2017/decorative" val="1"/>
              </a:ext>
            </a:extLst>
          </p:cNvPr>
          <p:cNvGrpSpPr/>
          <p:nvPr/>
        </p:nvGrpSpPr>
        <p:grpSpPr>
          <a:xfrm>
            <a:off x="457200" y="3651222"/>
            <a:ext cx="6218237" cy="338554"/>
            <a:chOff x="457200" y="3651222"/>
            <a:chExt cx="6218237" cy="338554"/>
          </a:xfrm>
        </p:grpSpPr>
        <p:sp>
          <p:nvSpPr>
            <p:cNvPr id="37" name="Rectangle 36">
              <a:extLst>
                <a:ext uri="{FF2B5EF4-FFF2-40B4-BE49-F238E27FC236}">
                  <a16:creationId xmlns:a16="http://schemas.microsoft.com/office/drawing/2014/main" id="{650FE988-BD92-4F91-8200-E8930D29B8E5}"/>
                </a:ext>
              </a:extLst>
            </p:cNvPr>
            <p:cNvSpPr/>
            <p:nvPr/>
          </p:nvSpPr>
          <p:spPr>
            <a:xfrm>
              <a:off x="506804" y="3651222"/>
              <a:ext cx="616863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rtlCol="0" anchor="ctr">
              <a:spAutoFit/>
            </a:bodyPr>
            <a:lstStyle/>
            <a:p>
              <a:r>
                <a:rPr lang="en-US" sz="1600">
                  <a:solidFill>
                    <a:schemeClr val="tx1"/>
                  </a:solidFill>
                </a:rPr>
                <a:t>Share tools planned to be used to run performance testing</a:t>
              </a:r>
            </a:p>
          </p:txBody>
        </p:sp>
        <p:grpSp>
          <p:nvGrpSpPr>
            <p:cNvPr id="38" name="Group 37">
              <a:extLst>
                <a:ext uri="{FF2B5EF4-FFF2-40B4-BE49-F238E27FC236}">
                  <a16:creationId xmlns:a16="http://schemas.microsoft.com/office/drawing/2014/main" id="{22D83416-B614-471C-B631-31ADAC57AEC2}"/>
                </a:ext>
              </a:extLst>
            </p:cNvPr>
            <p:cNvGrpSpPr/>
            <p:nvPr/>
          </p:nvGrpSpPr>
          <p:grpSpPr>
            <a:xfrm>
              <a:off x="457200" y="3657444"/>
              <a:ext cx="326112" cy="326112"/>
              <a:chOff x="115497" y="1864737"/>
              <a:chExt cx="461744" cy="461744"/>
            </a:xfrm>
            <a:solidFill>
              <a:schemeClr val="tx2"/>
            </a:solidFill>
          </p:grpSpPr>
          <p:sp>
            <p:nvSpPr>
              <p:cNvPr id="39" name="Freeform: Shape 38">
                <a:extLst>
                  <a:ext uri="{FF2B5EF4-FFF2-40B4-BE49-F238E27FC236}">
                    <a16:creationId xmlns:a16="http://schemas.microsoft.com/office/drawing/2014/main" id="{88AB8F5C-9FF9-4468-952E-4A1DE11AA2A3}"/>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0" name="Graphic 77">
                <a:extLst>
                  <a:ext uri="{FF2B5EF4-FFF2-40B4-BE49-F238E27FC236}">
                    <a16:creationId xmlns:a16="http://schemas.microsoft.com/office/drawing/2014/main" id="{660EB3EE-43BC-488B-9ABD-4B6FFEE607B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50" name="Rectangle 49">
            <a:extLst>
              <a:ext uri="{FF2B5EF4-FFF2-40B4-BE49-F238E27FC236}">
                <a16:creationId xmlns:a16="http://schemas.microsoft.com/office/drawing/2014/main" id="{6B4CA27E-06A1-41D6-A39E-BBDEFA5F120C}"/>
              </a:ext>
            </a:extLst>
          </p:cNvPr>
          <p:cNvSpPr/>
          <p:nvPr/>
        </p:nvSpPr>
        <p:spPr>
          <a:xfrm>
            <a:off x="6810998" y="5097587"/>
            <a:ext cx="4923802" cy="1417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a:t>
            </a:r>
          </a:p>
        </p:txBody>
      </p:sp>
      <p:sp>
        <p:nvSpPr>
          <p:cNvPr id="51" name="Rectangle 50">
            <a:extLst>
              <a:ext uri="{FF2B5EF4-FFF2-40B4-BE49-F238E27FC236}">
                <a16:creationId xmlns:a16="http://schemas.microsoft.com/office/drawing/2014/main" id="{53C33CF7-B99C-4242-B068-B1E55EFBB73A}"/>
              </a:ext>
            </a:extLst>
          </p:cNvPr>
          <p:cNvSpPr/>
          <p:nvPr/>
        </p:nvSpPr>
        <p:spPr>
          <a:xfrm>
            <a:off x="6810998" y="1895262"/>
            <a:ext cx="4923802" cy="1417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a:t>
            </a:r>
          </a:p>
        </p:txBody>
      </p:sp>
      <p:cxnSp>
        <p:nvCxnSpPr>
          <p:cNvPr id="54" name="Straight Connector 53">
            <a:extLst>
              <a:ext uri="{FF2B5EF4-FFF2-40B4-BE49-F238E27FC236}">
                <a16:creationId xmlns:a16="http://schemas.microsoft.com/office/drawing/2014/main" id="{A405B509-0085-4B54-A7E3-8D48C0A1F94D}"/>
              </a:ext>
              <a:ext uri="{C183D7F6-B498-43B3-948B-1728B52AA6E4}">
                <adec:decorative xmlns:adec="http://schemas.microsoft.com/office/drawing/2017/decorative" val="1"/>
              </a:ext>
            </a:extLst>
          </p:cNvPr>
          <p:cNvCxnSpPr>
            <a:cxnSpLocks/>
          </p:cNvCxnSpPr>
          <p:nvPr/>
        </p:nvCxnSpPr>
        <p:spPr>
          <a:xfrm>
            <a:off x="457200" y="5005763"/>
            <a:ext cx="11277600" cy="0"/>
          </a:xfrm>
          <a:prstGeom prst="line">
            <a:avLst/>
          </a:prstGeom>
          <a:noFill/>
          <a:ln w="3175">
            <a:solidFill>
              <a:schemeClr val="bg1">
                <a:lumMod val="85000"/>
              </a:schemeClr>
            </a:solidFill>
            <a:prstDash val="dash"/>
          </a:ln>
        </p:spPr>
      </p:cxnSp>
      <p:grpSp>
        <p:nvGrpSpPr>
          <p:cNvPr id="14" name="Group 13">
            <a:extLst>
              <a:ext uri="{FF2B5EF4-FFF2-40B4-BE49-F238E27FC236}">
                <a16:creationId xmlns:a16="http://schemas.microsoft.com/office/drawing/2014/main" id="{E714DD12-6970-4CF5-B354-9243ED066BFB}"/>
              </a:ext>
              <a:ext uri="{C183D7F6-B498-43B3-948B-1728B52AA6E4}">
                <adec:decorative xmlns:adec="http://schemas.microsoft.com/office/drawing/2017/decorative" val="1"/>
              </a:ext>
            </a:extLst>
          </p:cNvPr>
          <p:cNvGrpSpPr/>
          <p:nvPr/>
        </p:nvGrpSpPr>
        <p:grpSpPr>
          <a:xfrm>
            <a:off x="457200" y="5131134"/>
            <a:ext cx="6218237" cy="522386"/>
            <a:chOff x="457200" y="4350351"/>
            <a:chExt cx="6218237" cy="522386"/>
          </a:xfrm>
        </p:grpSpPr>
        <p:sp>
          <p:nvSpPr>
            <p:cNvPr id="55" name="Rectangle 54">
              <a:extLst>
                <a:ext uri="{FF2B5EF4-FFF2-40B4-BE49-F238E27FC236}">
                  <a16:creationId xmlns:a16="http://schemas.microsoft.com/office/drawing/2014/main" id="{A79F7E72-7EB1-4993-BE4C-E4642358DE7E}"/>
                </a:ext>
              </a:extLst>
            </p:cNvPr>
            <p:cNvSpPr/>
            <p:nvPr/>
          </p:nvSpPr>
          <p:spPr>
            <a:xfrm>
              <a:off x="506804" y="435035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tools planned to be used to analyze performance testing results</a:t>
              </a:r>
            </a:p>
          </p:txBody>
        </p:sp>
        <p:grpSp>
          <p:nvGrpSpPr>
            <p:cNvPr id="56" name="Group 55">
              <a:extLst>
                <a:ext uri="{FF2B5EF4-FFF2-40B4-BE49-F238E27FC236}">
                  <a16:creationId xmlns:a16="http://schemas.microsoft.com/office/drawing/2014/main" id="{000B99A2-4629-4C8D-985D-E2CF08B28C20}"/>
                </a:ext>
              </a:extLst>
            </p:cNvPr>
            <p:cNvGrpSpPr/>
            <p:nvPr/>
          </p:nvGrpSpPr>
          <p:grpSpPr>
            <a:xfrm>
              <a:off x="457200" y="4448488"/>
              <a:ext cx="326112" cy="326112"/>
              <a:chOff x="115497" y="1864737"/>
              <a:chExt cx="461744" cy="461744"/>
            </a:xfrm>
            <a:solidFill>
              <a:schemeClr val="tx2"/>
            </a:solidFill>
          </p:grpSpPr>
          <p:sp>
            <p:nvSpPr>
              <p:cNvPr id="57" name="Freeform: Shape 56">
                <a:extLst>
                  <a:ext uri="{FF2B5EF4-FFF2-40B4-BE49-F238E27FC236}">
                    <a16:creationId xmlns:a16="http://schemas.microsoft.com/office/drawing/2014/main" id="{B5032A82-45D4-44EA-855A-B921F03B547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8" name="Graphic 77">
                <a:extLst>
                  <a:ext uri="{FF2B5EF4-FFF2-40B4-BE49-F238E27FC236}">
                    <a16:creationId xmlns:a16="http://schemas.microsoft.com/office/drawing/2014/main" id="{E31015E8-FDC1-4F26-A87F-93A0152D706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59" name="Rectangle 58">
            <a:extLst>
              <a:ext uri="{FF2B5EF4-FFF2-40B4-BE49-F238E27FC236}">
                <a16:creationId xmlns:a16="http://schemas.microsoft.com/office/drawing/2014/main" id="{E8E1D1E0-8EE3-4A76-82F4-5151A420D75C}"/>
              </a:ext>
            </a:extLst>
          </p:cNvPr>
          <p:cNvSpPr/>
          <p:nvPr/>
        </p:nvSpPr>
        <p:spPr>
          <a:xfrm>
            <a:off x="6810998" y="3496425"/>
            <a:ext cx="4923802" cy="14175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a:t>
            </a:r>
          </a:p>
        </p:txBody>
      </p:sp>
      <p:sp>
        <p:nvSpPr>
          <p:cNvPr id="24" name="Rectangle 23">
            <a:extLst>
              <a:ext uri="{FF2B5EF4-FFF2-40B4-BE49-F238E27FC236}">
                <a16:creationId xmlns:a16="http://schemas.microsoft.com/office/drawing/2014/main" id="{351B32E7-E83A-484E-89B0-B2EDDAE540AF}"/>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194899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dirty="0"/>
              <a:t>Performance test environment(s)</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planned Performance test environment(s) as part of overall Environment plan</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3"/>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Copy/paste latest version of Environment plan file into this section</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50010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dirty="0">
                <a:cs typeface="Segoe UI"/>
              </a:rPr>
              <a:t>Performance test runbook</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 rIns="91440" bIns="45720" rtlCol="0" anchor="ctr"/>
            <a:lstStyle/>
            <a:p>
              <a:r>
                <a:rPr lang="en-US" sz="1600">
                  <a:solidFill>
                    <a:schemeClr val="tx1"/>
                  </a:solidFill>
                </a:rPr>
                <a:t>Share runbook that will be used to prepare the test environment(s) prior to running performance tests</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3"/>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 (if already known)</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364045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CF57-F2A1-42EE-9165-46846F68AA78}"/>
              </a:ext>
            </a:extLst>
          </p:cNvPr>
          <p:cNvSpPr>
            <a:spLocks noGrp="1"/>
          </p:cNvSpPr>
          <p:nvPr>
            <p:ph type="title"/>
          </p:nvPr>
        </p:nvSpPr>
        <p:spPr>
          <a:xfrm>
            <a:off x="269240" y="2084173"/>
            <a:ext cx="11653523" cy="3508653"/>
          </a:xfrm>
        </p:spPr>
        <p:txBody>
          <a:bodyPr/>
          <a:lstStyle/>
          <a:p>
            <a:r>
              <a:rPr lang="en-GB" sz="7200">
                <a:solidFill>
                  <a:schemeClr val="tx1"/>
                </a:solidFill>
              </a:rPr>
              <a:t>Risks</a:t>
            </a:r>
            <a:br>
              <a:rPr lang="en-GB" sz="7200">
                <a:solidFill>
                  <a:schemeClr val="tx1"/>
                </a:solidFill>
              </a:rPr>
            </a:br>
            <a:r>
              <a:rPr lang="en-GB" sz="7200">
                <a:solidFill>
                  <a:schemeClr val="tx1"/>
                </a:solidFill>
              </a:rPr>
              <a:t>Q&amp;A</a:t>
            </a:r>
            <a:br>
              <a:rPr lang="en-GB" sz="7200">
                <a:solidFill>
                  <a:schemeClr val="tx1"/>
                </a:solidFill>
              </a:rPr>
            </a:br>
            <a:r>
              <a:rPr lang="en-GB" sz="7200">
                <a:solidFill>
                  <a:schemeClr val="tx1"/>
                </a:solidFill>
              </a:rPr>
              <a:t>Next Steps</a:t>
            </a:r>
            <a:br>
              <a:rPr lang="en-GB" sz="7200">
                <a:solidFill>
                  <a:schemeClr val="tx1"/>
                </a:solidFill>
              </a:rPr>
            </a:br>
            <a:endParaRPr lang="en-GB" sz="7200">
              <a:solidFill>
                <a:schemeClr val="tx1"/>
              </a:solidFill>
            </a:endParaRPr>
          </a:p>
        </p:txBody>
      </p:sp>
    </p:spTree>
    <p:extLst>
      <p:ext uri="{BB962C8B-B14F-4D97-AF65-F5344CB8AC3E}">
        <p14:creationId xmlns:p14="http://schemas.microsoft.com/office/powerpoint/2010/main" val="272021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Risks</a:t>
            </a:r>
          </a:p>
        </p:txBody>
      </p:sp>
      <p:sp>
        <p:nvSpPr>
          <p:cNvPr id="18" name="Rectangle 17">
            <a:extLst>
              <a:ext uri="{FF2B5EF4-FFF2-40B4-BE49-F238E27FC236}">
                <a16:creationId xmlns:a16="http://schemas.microsoft.com/office/drawing/2014/main" id="{9E0DB5B5-71CC-4A82-83C7-4427225E89B4}"/>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Highlight risks</a:t>
            </a:r>
          </a:p>
        </p:txBody>
      </p:sp>
      <p:grpSp>
        <p:nvGrpSpPr>
          <p:cNvPr id="19" name="Group 18">
            <a:extLst>
              <a:ext uri="{FF2B5EF4-FFF2-40B4-BE49-F238E27FC236}">
                <a16:creationId xmlns:a16="http://schemas.microsoft.com/office/drawing/2014/main" id="{369EA57D-195B-4FC2-A16F-1D98E98E9A6D}"/>
              </a:ext>
              <a:ext uri="{C183D7F6-B498-43B3-948B-1728B52AA6E4}">
                <adec:decorative xmlns:adec="http://schemas.microsoft.com/office/drawing/2017/decorative" val="1"/>
              </a:ext>
            </a:extLst>
          </p:cNvPr>
          <p:cNvGrpSpPr/>
          <p:nvPr/>
        </p:nvGrpSpPr>
        <p:grpSpPr>
          <a:xfrm>
            <a:off x="457200" y="1993398"/>
            <a:ext cx="326112" cy="326112"/>
            <a:chOff x="115497" y="1864737"/>
            <a:chExt cx="461744" cy="461744"/>
          </a:xfrm>
          <a:solidFill>
            <a:schemeClr val="tx2"/>
          </a:solidFill>
        </p:grpSpPr>
        <p:sp>
          <p:nvSpPr>
            <p:cNvPr id="20" name="Freeform: Shape 19">
              <a:extLst>
                <a:ext uri="{FF2B5EF4-FFF2-40B4-BE49-F238E27FC236}">
                  <a16:creationId xmlns:a16="http://schemas.microsoft.com/office/drawing/2014/main" id="{6D5F158D-72EA-4FD7-9A32-476745931B0D}"/>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 name="Graphic 77">
              <a:extLst>
                <a:ext uri="{FF2B5EF4-FFF2-40B4-BE49-F238E27FC236}">
                  <a16:creationId xmlns:a16="http://schemas.microsoft.com/office/drawing/2014/main" id="{3CA31C58-F974-4272-8468-1BE1EE27E61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8" name="Rectangle 37">
            <a:extLst>
              <a:ext uri="{FF2B5EF4-FFF2-40B4-BE49-F238E27FC236}">
                <a16:creationId xmlns:a16="http://schemas.microsoft.com/office/drawing/2014/main" id="{54FDBA81-4E94-4312-93CB-C497C8DC0C5E}"/>
              </a:ext>
            </a:extLst>
          </p:cNvPr>
          <p:cNvSpPr/>
          <p:nvPr/>
        </p:nvSpPr>
        <p:spPr>
          <a:xfrm>
            <a:off x="6810998" y="1895262"/>
            <a:ext cx="4923802" cy="4619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List questions and follow up actions</a:t>
            </a:r>
          </a:p>
        </p:txBody>
      </p:sp>
      <p:sp>
        <p:nvSpPr>
          <p:cNvPr id="9" name="Rectangle 8">
            <a:extLst>
              <a:ext uri="{FF2B5EF4-FFF2-40B4-BE49-F238E27FC236}">
                <a16:creationId xmlns:a16="http://schemas.microsoft.com/office/drawing/2014/main" id="{7BCE2C40-90DB-4FC2-953D-507B8E0183F5}"/>
              </a:ext>
            </a:extLst>
          </p:cNvPr>
          <p:cNvSpPr/>
          <p:nvPr/>
        </p:nvSpPr>
        <p:spPr>
          <a:xfrm>
            <a:off x="8419249" y="0"/>
            <a:ext cx="3772751"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203661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Solution Performance Workshop Agenda</a:t>
            </a:r>
          </a:p>
        </p:txBody>
      </p:sp>
      <p:sp>
        <p:nvSpPr>
          <p:cNvPr id="40" name="Rectangle 39">
            <a:extLst>
              <a:ext uri="{FF2B5EF4-FFF2-40B4-BE49-F238E27FC236}">
                <a16:creationId xmlns:a16="http://schemas.microsoft.com/office/drawing/2014/main" id="{8550DF09-0D7B-4F8E-8ACF-13567A221AF3}"/>
              </a:ext>
            </a:extLst>
          </p:cNvPr>
          <p:cNvSpPr/>
          <p:nvPr/>
        </p:nvSpPr>
        <p:spPr>
          <a:xfrm>
            <a:off x="1500053" y="1374543"/>
            <a:ext cx="4621220" cy="4750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27" rIns="182880" rtlCol="0" anchor="t" anchorCtr="0"/>
          <a:lstStyle/>
          <a:p>
            <a:pPr lvl="0" defTabSz="914225"/>
            <a:r>
              <a:rPr lang="en-US" sz="2000">
                <a:ln w="3175">
                  <a:noFill/>
                </a:ln>
                <a:solidFill>
                  <a:schemeClr val="accent2"/>
                </a:solidFill>
                <a:latin typeface="Segoe UI Semibold"/>
                <a:cs typeface="Segoe UI" pitchFamily="34" charset="0"/>
              </a:rPr>
              <a:t>Agenda</a:t>
            </a:r>
          </a:p>
        </p:txBody>
      </p:sp>
      <p:sp>
        <p:nvSpPr>
          <p:cNvPr id="41" name="Rectangle 40">
            <a:extLst>
              <a:ext uri="{FF2B5EF4-FFF2-40B4-BE49-F238E27FC236}">
                <a16:creationId xmlns:a16="http://schemas.microsoft.com/office/drawing/2014/main" id="{177907F9-2172-46A3-AEA0-8DD4122F217B}"/>
              </a:ext>
            </a:extLst>
          </p:cNvPr>
          <p:cNvSpPr/>
          <p:nvPr/>
        </p:nvSpPr>
        <p:spPr>
          <a:xfrm>
            <a:off x="6134653" y="1399711"/>
            <a:ext cx="5613527" cy="5140553"/>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defTabSz="932597"/>
            <a:r>
              <a:rPr lang="en-US" sz="1600">
                <a:solidFill>
                  <a:schemeClr val="tx1"/>
                </a:solidFill>
              </a:rPr>
              <a:t>The Solution Performance workshop provide guidance on solution design and increases awareness of the impact an additional configuration or customization may have on the overall performance and end-user experience. It emphasis the importance of having performance goals defined and having the right focus on performance and performance testing during the entire lifecycle of the project.</a:t>
            </a:r>
          </a:p>
        </p:txBody>
      </p:sp>
      <p:sp>
        <p:nvSpPr>
          <p:cNvPr id="42" name="Rectangle: Rounded Corners 14">
            <a:extLst>
              <a:ext uri="{FF2B5EF4-FFF2-40B4-BE49-F238E27FC236}">
                <a16:creationId xmlns:a16="http://schemas.microsoft.com/office/drawing/2014/main" id="{FCCFC8E7-228A-485F-B89E-E8B4B03CC681}"/>
              </a:ext>
              <a:ext uri="{C183D7F6-B498-43B3-948B-1728B52AA6E4}">
                <adec:decorative xmlns:adec="http://schemas.microsoft.com/office/drawing/2017/decorative" val="1"/>
              </a:ext>
            </a:extLst>
          </p:cNvPr>
          <p:cNvSpPr/>
          <p:nvPr/>
        </p:nvSpPr>
        <p:spPr bwMode="auto">
          <a:xfrm>
            <a:off x="405657" y="176206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5906ADDC-D360-4A0F-91FF-B494A9B96AC6}"/>
              </a:ext>
              <a:ext uri="{C183D7F6-B498-43B3-948B-1728B52AA6E4}">
                <adec:decorative xmlns:adec="http://schemas.microsoft.com/office/drawing/2017/decorative" val="1"/>
              </a:ext>
            </a:extLst>
          </p:cNvPr>
          <p:cNvCxnSpPr>
            <a:cxnSpLocks/>
          </p:cNvCxnSpPr>
          <p:nvPr/>
        </p:nvCxnSpPr>
        <p:spPr>
          <a:xfrm>
            <a:off x="1494318" y="1349375"/>
            <a:ext cx="0" cy="494513"/>
          </a:xfrm>
          <a:prstGeom prst="line">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4A8E8564-839D-4D78-B946-D71D10D7FB42}"/>
              </a:ext>
              <a:ext uri="{C183D7F6-B498-43B3-948B-1728B52AA6E4}">
                <adec:decorative xmlns:adec="http://schemas.microsoft.com/office/drawing/2017/decorative" val="1"/>
              </a:ext>
            </a:extLst>
          </p:cNvPr>
          <p:cNvCxnSpPr>
            <a:cxnSpLocks/>
          </p:cNvCxnSpPr>
          <p:nvPr/>
        </p:nvCxnSpPr>
        <p:spPr>
          <a:xfrm>
            <a:off x="1" y="1858175"/>
            <a:ext cx="6121272"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913BBF-6FE9-4291-9E49-F6769461052B}"/>
              </a:ext>
              <a:ext uri="{C183D7F6-B498-43B3-948B-1728B52AA6E4}">
                <adec:decorative xmlns:adec="http://schemas.microsoft.com/office/drawing/2017/decorative" val="1"/>
              </a:ext>
            </a:extLst>
          </p:cNvPr>
          <p:cNvCxnSpPr>
            <a:cxnSpLocks/>
          </p:cNvCxnSpPr>
          <p:nvPr/>
        </p:nvCxnSpPr>
        <p:spPr>
          <a:xfrm>
            <a:off x="457200" y="2451213"/>
            <a:ext cx="5664073" cy="0"/>
          </a:xfrm>
          <a:prstGeom prst="line">
            <a:avLst/>
          </a:prstGeom>
          <a:noFill/>
          <a:ln w="3175">
            <a:solidFill>
              <a:schemeClr val="bg1">
                <a:lumMod val="85000"/>
              </a:schemeClr>
            </a:solidFill>
            <a:prstDash val="dash"/>
          </a:ln>
        </p:spPr>
      </p:cxnSp>
      <p:cxnSp>
        <p:nvCxnSpPr>
          <p:cNvPr id="47" name="Straight Connector 46">
            <a:extLst>
              <a:ext uri="{FF2B5EF4-FFF2-40B4-BE49-F238E27FC236}">
                <a16:creationId xmlns:a16="http://schemas.microsoft.com/office/drawing/2014/main" id="{C8DEDC1E-B9F9-418B-93EA-03CEE8A48BB4}"/>
              </a:ext>
              <a:ext uri="{C183D7F6-B498-43B3-948B-1728B52AA6E4}">
                <adec:decorative xmlns:adec="http://schemas.microsoft.com/office/drawing/2017/decorative" val="1"/>
              </a:ext>
            </a:extLst>
          </p:cNvPr>
          <p:cNvCxnSpPr>
            <a:cxnSpLocks/>
          </p:cNvCxnSpPr>
          <p:nvPr/>
        </p:nvCxnSpPr>
        <p:spPr>
          <a:xfrm>
            <a:off x="457200" y="3040727"/>
            <a:ext cx="5664073" cy="0"/>
          </a:xfrm>
          <a:prstGeom prst="line">
            <a:avLst/>
          </a:prstGeom>
          <a:noFill/>
          <a:ln w="3175">
            <a:solidFill>
              <a:schemeClr val="bg1">
                <a:lumMod val="85000"/>
              </a:schemeClr>
            </a:solidFill>
            <a:prstDash val="dash"/>
          </a:ln>
        </p:spPr>
      </p:cxnSp>
      <p:cxnSp>
        <p:nvCxnSpPr>
          <p:cNvPr id="48" name="Straight Connector 47">
            <a:extLst>
              <a:ext uri="{FF2B5EF4-FFF2-40B4-BE49-F238E27FC236}">
                <a16:creationId xmlns:a16="http://schemas.microsoft.com/office/drawing/2014/main" id="{7354E8F2-26A2-4CCA-89B8-65B9B53DA07B}"/>
              </a:ext>
              <a:ext uri="{C183D7F6-B498-43B3-948B-1728B52AA6E4}">
                <adec:decorative xmlns:adec="http://schemas.microsoft.com/office/drawing/2017/decorative" val="1"/>
              </a:ext>
            </a:extLst>
          </p:cNvPr>
          <p:cNvCxnSpPr>
            <a:cxnSpLocks/>
          </p:cNvCxnSpPr>
          <p:nvPr/>
        </p:nvCxnSpPr>
        <p:spPr>
          <a:xfrm>
            <a:off x="457200" y="3630241"/>
            <a:ext cx="5664073" cy="0"/>
          </a:xfrm>
          <a:prstGeom prst="line">
            <a:avLst/>
          </a:prstGeom>
          <a:noFill/>
          <a:ln w="3175">
            <a:solidFill>
              <a:schemeClr val="bg1">
                <a:lumMod val="85000"/>
              </a:schemeClr>
            </a:solidFill>
            <a:prstDash val="dash"/>
          </a:ln>
        </p:spPr>
      </p:cxnSp>
      <p:cxnSp>
        <p:nvCxnSpPr>
          <p:cNvPr id="49" name="Straight Connector 48">
            <a:extLst>
              <a:ext uri="{FF2B5EF4-FFF2-40B4-BE49-F238E27FC236}">
                <a16:creationId xmlns:a16="http://schemas.microsoft.com/office/drawing/2014/main" id="{F03F52E1-9D12-4CD8-9AFB-DF3694F8E8DF}"/>
              </a:ext>
              <a:ext uri="{C183D7F6-B498-43B3-948B-1728B52AA6E4}">
                <adec:decorative xmlns:adec="http://schemas.microsoft.com/office/drawing/2017/decorative" val="1"/>
              </a:ext>
            </a:extLst>
          </p:cNvPr>
          <p:cNvCxnSpPr>
            <a:cxnSpLocks/>
          </p:cNvCxnSpPr>
          <p:nvPr/>
        </p:nvCxnSpPr>
        <p:spPr>
          <a:xfrm>
            <a:off x="457200" y="4219755"/>
            <a:ext cx="5664073" cy="0"/>
          </a:xfrm>
          <a:prstGeom prst="line">
            <a:avLst/>
          </a:prstGeom>
          <a:noFill/>
          <a:ln w="3175">
            <a:solidFill>
              <a:schemeClr val="bg1">
                <a:lumMod val="85000"/>
              </a:schemeClr>
            </a:solidFill>
            <a:prstDash val="dash"/>
          </a:ln>
        </p:spPr>
      </p:cxnSp>
      <p:cxnSp>
        <p:nvCxnSpPr>
          <p:cNvPr id="52" name="Straight Connector 51">
            <a:extLst>
              <a:ext uri="{FF2B5EF4-FFF2-40B4-BE49-F238E27FC236}">
                <a16:creationId xmlns:a16="http://schemas.microsoft.com/office/drawing/2014/main" id="{721FE680-81D2-484D-B86E-D8BCF74079FD}"/>
              </a:ext>
              <a:ext uri="{C183D7F6-B498-43B3-948B-1728B52AA6E4}">
                <adec:decorative xmlns:adec="http://schemas.microsoft.com/office/drawing/2017/decorative" val="1"/>
              </a:ext>
            </a:extLst>
          </p:cNvPr>
          <p:cNvCxnSpPr>
            <a:cxnSpLocks/>
          </p:cNvCxnSpPr>
          <p:nvPr/>
        </p:nvCxnSpPr>
        <p:spPr>
          <a:xfrm>
            <a:off x="457200" y="4809269"/>
            <a:ext cx="5664073" cy="0"/>
          </a:xfrm>
          <a:prstGeom prst="line">
            <a:avLst/>
          </a:prstGeom>
          <a:noFill/>
          <a:ln w="3175">
            <a:solidFill>
              <a:schemeClr val="bg1">
                <a:lumMod val="85000"/>
              </a:schemeClr>
            </a:solidFill>
            <a:prstDash val="dash"/>
          </a:ln>
        </p:spPr>
      </p:cxnSp>
      <p:cxnSp>
        <p:nvCxnSpPr>
          <p:cNvPr id="53" name="Straight Connector 52">
            <a:extLst>
              <a:ext uri="{FF2B5EF4-FFF2-40B4-BE49-F238E27FC236}">
                <a16:creationId xmlns:a16="http://schemas.microsoft.com/office/drawing/2014/main" id="{76FF7EC1-B2EB-4DC5-B055-C580BB6B5166}"/>
              </a:ext>
              <a:ext uri="{C183D7F6-B498-43B3-948B-1728B52AA6E4}">
                <adec:decorative xmlns:adec="http://schemas.microsoft.com/office/drawing/2017/decorative" val="1"/>
              </a:ext>
            </a:extLst>
          </p:cNvPr>
          <p:cNvCxnSpPr>
            <a:cxnSpLocks/>
          </p:cNvCxnSpPr>
          <p:nvPr/>
        </p:nvCxnSpPr>
        <p:spPr>
          <a:xfrm>
            <a:off x="457200" y="5398783"/>
            <a:ext cx="5664073" cy="0"/>
          </a:xfrm>
          <a:prstGeom prst="line">
            <a:avLst/>
          </a:prstGeom>
          <a:noFill/>
          <a:ln w="3175">
            <a:solidFill>
              <a:schemeClr val="bg1">
                <a:lumMod val="85000"/>
              </a:schemeClr>
            </a:solidFill>
            <a:prstDash val="dash"/>
          </a:ln>
        </p:spPr>
      </p:cxnSp>
      <p:grpSp>
        <p:nvGrpSpPr>
          <p:cNvPr id="54" name="Group 53">
            <a:extLst>
              <a:ext uri="{FF2B5EF4-FFF2-40B4-BE49-F238E27FC236}">
                <a16:creationId xmlns:a16="http://schemas.microsoft.com/office/drawing/2014/main" id="{E3151547-6629-4A30-85D7-9026BFEC7DB1}"/>
              </a:ext>
              <a:ext uri="{C183D7F6-B498-43B3-948B-1728B52AA6E4}">
                <adec:decorative xmlns:adec="http://schemas.microsoft.com/office/drawing/2017/decorative" val="1"/>
              </a:ext>
            </a:extLst>
          </p:cNvPr>
          <p:cNvGrpSpPr/>
          <p:nvPr/>
        </p:nvGrpSpPr>
        <p:grpSpPr>
          <a:xfrm>
            <a:off x="506805" y="1895263"/>
            <a:ext cx="5613527" cy="522386"/>
            <a:chOff x="506805" y="1895263"/>
            <a:chExt cx="5613527" cy="522386"/>
          </a:xfrm>
        </p:grpSpPr>
        <p:sp>
          <p:nvSpPr>
            <p:cNvPr id="55" name="Rectangle 54">
              <a:extLst>
                <a:ext uri="{FF2B5EF4-FFF2-40B4-BE49-F238E27FC236}">
                  <a16:creationId xmlns:a16="http://schemas.microsoft.com/office/drawing/2014/main" id="{D909AFD3-772D-428E-8735-D3CC0F3F9928}"/>
                </a:ext>
              </a:extLst>
            </p:cNvPr>
            <p:cNvSpPr/>
            <p:nvPr/>
          </p:nvSpPr>
          <p:spPr>
            <a:xfrm>
              <a:off x="506805" y="18952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Project plan</a:t>
              </a:r>
            </a:p>
          </p:txBody>
        </p:sp>
        <p:grpSp>
          <p:nvGrpSpPr>
            <p:cNvPr id="56" name="Group 55">
              <a:extLst>
                <a:ext uri="{FF2B5EF4-FFF2-40B4-BE49-F238E27FC236}">
                  <a16:creationId xmlns:a16="http://schemas.microsoft.com/office/drawing/2014/main" id="{343C8747-F64E-4A18-A94A-9D3F8224370C}"/>
                </a:ext>
              </a:extLst>
            </p:cNvPr>
            <p:cNvGrpSpPr/>
            <p:nvPr/>
          </p:nvGrpSpPr>
          <p:grpSpPr>
            <a:xfrm>
              <a:off x="730757" y="1993400"/>
              <a:ext cx="326112" cy="326112"/>
              <a:chOff x="115497" y="1864737"/>
              <a:chExt cx="461744" cy="461744"/>
            </a:xfrm>
            <a:solidFill>
              <a:schemeClr val="tx2"/>
            </a:solidFill>
          </p:grpSpPr>
          <p:sp>
            <p:nvSpPr>
              <p:cNvPr id="57" name="Freeform: Shape 56">
                <a:extLst>
                  <a:ext uri="{FF2B5EF4-FFF2-40B4-BE49-F238E27FC236}">
                    <a16:creationId xmlns:a16="http://schemas.microsoft.com/office/drawing/2014/main" id="{9A72F8EA-291F-4570-84D1-25DC141B48F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Graphic 77">
                <a:extLst>
                  <a:ext uri="{FF2B5EF4-FFF2-40B4-BE49-F238E27FC236}">
                    <a16:creationId xmlns:a16="http://schemas.microsoft.com/office/drawing/2014/main" id="{9A88097F-834B-41ED-84A6-F60654AB22D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59" name="Group 58">
            <a:extLst>
              <a:ext uri="{FF2B5EF4-FFF2-40B4-BE49-F238E27FC236}">
                <a16:creationId xmlns:a16="http://schemas.microsoft.com/office/drawing/2014/main" id="{77ACF46A-463D-47C7-864A-28AF0D80B0C8}"/>
              </a:ext>
              <a:ext uri="{C183D7F6-B498-43B3-948B-1728B52AA6E4}">
                <adec:decorative xmlns:adec="http://schemas.microsoft.com/office/drawing/2017/decorative" val="1"/>
              </a:ext>
            </a:extLst>
          </p:cNvPr>
          <p:cNvGrpSpPr/>
          <p:nvPr/>
        </p:nvGrpSpPr>
        <p:grpSpPr>
          <a:xfrm>
            <a:off x="506805" y="2484777"/>
            <a:ext cx="5613527" cy="522386"/>
            <a:chOff x="506805" y="2480613"/>
            <a:chExt cx="5613527" cy="522386"/>
          </a:xfrm>
        </p:grpSpPr>
        <p:sp>
          <p:nvSpPr>
            <p:cNvPr id="60" name="Rectangle 59">
              <a:extLst>
                <a:ext uri="{FF2B5EF4-FFF2-40B4-BE49-F238E27FC236}">
                  <a16:creationId xmlns:a16="http://schemas.microsoft.com/office/drawing/2014/main" id="{1F0B6B51-41D8-4F93-878F-BACE5D1A7680}"/>
                </a:ext>
              </a:extLst>
            </p:cNvPr>
            <p:cNvSpPr/>
            <p:nvPr/>
          </p:nvSpPr>
          <p:spPr>
            <a:xfrm>
              <a:off x="506805" y="24806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Solution Design - Volumes</a:t>
              </a:r>
            </a:p>
          </p:txBody>
        </p:sp>
        <p:grpSp>
          <p:nvGrpSpPr>
            <p:cNvPr id="61" name="Group 60">
              <a:extLst>
                <a:ext uri="{FF2B5EF4-FFF2-40B4-BE49-F238E27FC236}">
                  <a16:creationId xmlns:a16="http://schemas.microsoft.com/office/drawing/2014/main" id="{B49BE7D1-9561-4827-9078-39A70C6194FC}"/>
                </a:ext>
              </a:extLst>
            </p:cNvPr>
            <p:cNvGrpSpPr/>
            <p:nvPr/>
          </p:nvGrpSpPr>
          <p:grpSpPr>
            <a:xfrm>
              <a:off x="730757" y="2578750"/>
              <a:ext cx="326112" cy="326112"/>
              <a:chOff x="115497" y="1864737"/>
              <a:chExt cx="461744" cy="461744"/>
            </a:xfrm>
            <a:solidFill>
              <a:schemeClr val="tx2"/>
            </a:solidFill>
          </p:grpSpPr>
          <p:sp>
            <p:nvSpPr>
              <p:cNvPr id="62" name="Freeform: Shape 61">
                <a:extLst>
                  <a:ext uri="{FF2B5EF4-FFF2-40B4-BE49-F238E27FC236}">
                    <a16:creationId xmlns:a16="http://schemas.microsoft.com/office/drawing/2014/main" id="{915A3C2A-BC9A-43BD-88E3-EE63266915B6}"/>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Graphic 77">
                <a:extLst>
                  <a:ext uri="{FF2B5EF4-FFF2-40B4-BE49-F238E27FC236}">
                    <a16:creationId xmlns:a16="http://schemas.microsoft.com/office/drawing/2014/main" id="{30FA6A06-94D8-41F5-A50E-579C8331442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64" name="Group 63">
            <a:extLst>
              <a:ext uri="{FF2B5EF4-FFF2-40B4-BE49-F238E27FC236}">
                <a16:creationId xmlns:a16="http://schemas.microsoft.com/office/drawing/2014/main" id="{C25BF092-9D17-40D4-AEA1-85E84CD38EE6}"/>
              </a:ext>
              <a:ext uri="{C183D7F6-B498-43B3-948B-1728B52AA6E4}">
                <adec:decorative xmlns:adec="http://schemas.microsoft.com/office/drawing/2017/decorative" val="1"/>
              </a:ext>
            </a:extLst>
          </p:cNvPr>
          <p:cNvGrpSpPr/>
          <p:nvPr/>
        </p:nvGrpSpPr>
        <p:grpSpPr>
          <a:xfrm>
            <a:off x="506805" y="3074291"/>
            <a:ext cx="5613527" cy="522386"/>
            <a:chOff x="506805" y="3065963"/>
            <a:chExt cx="5613527" cy="522386"/>
          </a:xfrm>
        </p:grpSpPr>
        <p:sp>
          <p:nvSpPr>
            <p:cNvPr id="65" name="Rectangle 64">
              <a:extLst>
                <a:ext uri="{FF2B5EF4-FFF2-40B4-BE49-F238E27FC236}">
                  <a16:creationId xmlns:a16="http://schemas.microsoft.com/office/drawing/2014/main" id="{54341627-CD8C-4D9B-8381-28743BCFFBF1}"/>
                </a:ext>
              </a:extLst>
            </p:cNvPr>
            <p:cNvSpPr/>
            <p:nvPr/>
          </p:nvSpPr>
          <p:spPr>
            <a:xfrm>
              <a:off x="506805" y="30659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Solution Design - Geo Location Strategy</a:t>
              </a:r>
            </a:p>
          </p:txBody>
        </p:sp>
        <p:grpSp>
          <p:nvGrpSpPr>
            <p:cNvPr id="66" name="Group 65">
              <a:extLst>
                <a:ext uri="{FF2B5EF4-FFF2-40B4-BE49-F238E27FC236}">
                  <a16:creationId xmlns:a16="http://schemas.microsoft.com/office/drawing/2014/main" id="{3E8DCA24-F689-4F52-AC15-9977600BCF8E}"/>
                </a:ext>
              </a:extLst>
            </p:cNvPr>
            <p:cNvGrpSpPr/>
            <p:nvPr/>
          </p:nvGrpSpPr>
          <p:grpSpPr>
            <a:xfrm>
              <a:off x="730757" y="3164100"/>
              <a:ext cx="326112" cy="326112"/>
              <a:chOff x="115497" y="1864737"/>
              <a:chExt cx="461744" cy="461744"/>
            </a:xfrm>
            <a:solidFill>
              <a:schemeClr val="tx2"/>
            </a:solidFill>
          </p:grpSpPr>
          <p:sp>
            <p:nvSpPr>
              <p:cNvPr id="67" name="Freeform: Shape 66">
                <a:extLst>
                  <a:ext uri="{FF2B5EF4-FFF2-40B4-BE49-F238E27FC236}">
                    <a16:creationId xmlns:a16="http://schemas.microsoft.com/office/drawing/2014/main" id="{B2BD1EA2-61E0-4EC2-AD0B-094D0B9C4D0E}"/>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Graphic 77">
                <a:extLst>
                  <a:ext uri="{FF2B5EF4-FFF2-40B4-BE49-F238E27FC236}">
                    <a16:creationId xmlns:a16="http://schemas.microsoft.com/office/drawing/2014/main" id="{B6DB75E1-7967-41AB-8FD6-5430FCE30183}"/>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199D9518-4245-48DA-AFDC-44848BB4C33A}"/>
              </a:ext>
              <a:ext uri="{C183D7F6-B498-43B3-948B-1728B52AA6E4}">
                <adec:decorative xmlns:adec="http://schemas.microsoft.com/office/drawing/2017/decorative" val="1"/>
              </a:ext>
            </a:extLst>
          </p:cNvPr>
          <p:cNvGrpSpPr/>
          <p:nvPr/>
        </p:nvGrpSpPr>
        <p:grpSpPr>
          <a:xfrm>
            <a:off x="506805" y="3663805"/>
            <a:ext cx="5613527" cy="522386"/>
            <a:chOff x="506805" y="3651313"/>
            <a:chExt cx="5613527" cy="522386"/>
          </a:xfrm>
        </p:grpSpPr>
        <p:sp>
          <p:nvSpPr>
            <p:cNvPr id="70" name="Rectangle 69">
              <a:extLst>
                <a:ext uri="{FF2B5EF4-FFF2-40B4-BE49-F238E27FC236}">
                  <a16:creationId xmlns:a16="http://schemas.microsoft.com/office/drawing/2014/main" id="{1CE81B94-64B5-49BC-8A00-1B321C123F69}"/>
                </a:ext>
              </a:extLst>
            </p:cNvPr>
            <p:cNvSpPr/>
            <p:nvPr/>
          </p:nvSpPr>
          <p:spPr>
            <a:xfrm>
              <a:off x="506805" y="36513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tIns="45720" rIns="91440" bIns="45720" rtlCol="0" anchor="ctr"/>
            <a:lstStyle/>
            <a:p>
              <a:r>
                <a:rPr lang="en-GB" sz="1600">
                  <a:solidFill>
                    <a:schemeClr val="tx1"/>
                  </a:solidFill>
                </a:rPr>
                <a:t>Solution Design – Key Business Scenarios</a:t>
              </a:r>
            </a:p>
          </p:txBody>
        </p:sp>
        <p:grpSp>
          <p:nvGrpSpPr>
            <p:cNvPr id="71" name="Group 70">
              <a:extLst>
                <a:ext uri="{FF2B5EF4-FFF2-40B4-BE49-F238E27FC236}">
                  <a16:creationId xmlns:a16="http://schemas.microsoft.com/office/drawing/2014/main" id="{628EF100-B47D-4AE2-B379-E928FBF5CBF8}"/>
                </a:ext>
              </a:extLst>
            </p:cNvPr>
            <p:cNvGrpSpPr/>
            <p:nvPr/>
          </p:nvGrpSpPr>
          <p:grpSpPr>
            <a:xfrm>
              <a:off x="730757" y="3749450"/>
              <a:ext cx="326112" cy="326112"/>
              <a:chOff x="115497" y="1864737"/>
              <a:chExt cx="461744" cy="461744"/>
            </a:xfrm>
            <a:solidFill>
              <a:schemeClr val="tx2"/>
            </a:solidFill>
          </p:grpSpPr>
          <p:sp>
            <p:nvSpPr>
              <p:cNvPr id="72" name="Freeform: Shape 71">
                <a:extLst>
                  <a:ext uri="{FF2B5EF4-FFF2-40B4-BE49-F238E27FC236}">
                    <a16:creationId xmlns:a16="http://schemas.microsoft.com/office/drawing/2014/main" id="{95D38F1C-5C55-4873-BE66-20E7BE3E2EDC}"/>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Graphic 77">
                <a:extLst>
                  <a:ext uri="{FF2B5EF4-FFF2-40B4-BE49-F238E27FC236}">
                    <a16:creationId xmlns:a16="http://schemas.microsoft.com/office/drawing/2014/main" id="{E24498CF-9BEE-4E44-B585-1F75DC58AE6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74" name="Group 73">
            <a:extLst>
              <a:ext uri="{FF2B5EF4-FFF2-40B4-BE49-F238E27FC236}">
                <a16:creationId xmlns:a16="http://schemas.microsoft.com/office/drawing/2014/main" id="{50C4E2D5-ABEE-4F1C-8DF5-73DE5AC2F27A}"/>
              </a:ext>
              <a:ext uri="{C183D7F6-B498-43B3-948B-1728B52AA6E4}">
                <adec:decorative xmlns:adec="http://schemas.microsoft.com/office/drawing/2017/decorative" val="1"/>
              </a:ext>
            </a:extLst>
          </p:cNvPr>
          <p:cNvGrpSpPr/>
          <p:nvPr/>
        </p:nvGrpSpPr>
        <p:grpSpPr>
          <a:xfrm>
            <a:off x="506805" y="4253319"/>
            <a:ext cx="5613527" cy="522386"/>
            <a:chOff x="506805" y="4236663"/>
            <a:chExt cx="5613527" cy="522386"/>
          </a:xfrm>
        </p:grpSpPr>
        <p:sp>
          <p:nvSpPr>
            <p:cNvPr id="75" name="Rectangle 74">
              <a:extLst>
                <a:ext uri="{FF2B5EF4-FFF2-40B4-BE49-F238E27FC236}">
                  <a16:creationId xmlns:a16="http://schemas.microsoft.com/office/drawing/2014/main" id="{030E3A6F-B40A-4569-AC93-BDC1DEAA095C}"/>
                </a:ext>
              </a:extLst>
            </p:cNvPr>
            <p:cNvSpPr/>
            <p:nvPr/>
          </p:nvSpPr>
          <p:spPr>
            <a:xfrm>
              <a:off x="506805" y="42366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endParaRPr lang="fr-FR" sz="1600">
                <a:solidFill>
                  <a:schemeClr val="tx1"/>
                </a:solidFill>
              </a:endParaRPr>
            </a:p>
          </p:txBody>
        </p:sp>
        <p:grpSp>
          <p:nvGrpSpPr>
            <p:cNvPr id="76" name="Group 75">
              <a:extLst>
                <a:ext uri="{FF2B5EF4-FFF2-40B4-BE49-F238E27FC236}">
                  <a16:creationId xmlns:a16="http://schemas.microsoft.com/office/drawing/2014/main" id="{8C5E5E53-E510-40D8-92C4-7975BF31BFF1}"/>
                </a:ext>
              </a:extLst>
            </p:cNvPr>
            <p:cNvGrpSpPr/>
            <p:nvPr/>
          </p:nvGrpSpPr>
          <p:grpSpPr>
            <a:xfrm>
              <a:off x="730757" y="4334800"/>
              <a:ext cx="326112" cy="326112"/>
              <a:chOff x="115497" y="1864737"/>
              <a:chExt cx="461744" cy="461744"/>
            </a:xfrm>
            <a:solidFill>
              <a:schemeClr val="tx2"/>
            </a:solidFill>
          </p:grpSpPr>
          <p:sp>
            <p:nvSpPr>
              <p:cNvPr id="77" name="Freeform: Shape 76">
                <a:extLst>
                  <a:ext uri="{FF2B5EF4-FFF2-40B4-BE49-F238E27FC236}">
                    <a16:creationId xmlns:a16="http://schemas.microsoft.com/office/drawing/2014/main" id="{C0E7479B-2E41-41A8-8F1A-01E828705C0E}"/>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Graphic 77">
                <a:extLst>
                  <a:ext uri="{FF2B5EF4-FFF2-40B4-BE49-F238E27FC236}">
                    <a16:creationId xmlns:a16="http://schemas.microsoft.com/office/drawing/2014/main" id="{548EAD0B-AEC3-471A-8197-CE03DECE60E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79" name="Group 78">
            <a:extLst>
              <a:ext uri="{FF2B5EF4-FFF2-40B4-BE49-F238E27FC236}">
                <a16:creationId xmlns:a16="http://schemas.microsoft.com/office/drawing/2014/main" id="{00543721-9F23-4D2C-A13E-D93B984A9FDA}"/>
              </a:ext>
              <a:ext uri="{C183D7F6-B498-43B3-948B-1728B52AA6E4}">
                <adec:decorative xmlns:adec="http://schemas.microsoft.com/office/drawing/2017/decorative" val="1"/>
              </a:ext>
            </a:extLst>
          </p:cNvPr>
          <p:cNvGrpSpPr/>
          <p:nvPr/>
        </p:nvGrpSpPr>
        <p:grpSpPr>
          <a:xfrm>
            <a:off x="506805" y="4842833"/>
            <a:ext cx="5613527" cy="522386"/>
            <a:chOff x="506805" y="4822013"/>
            <a:chExt cx="5613527" cy="522386"/>
          </a:xfrm>
        </p:grpSpPr>
        <p:sp>
          <p:nvSpPr>
            <p:cNvPr id="80" name="Rectangle 79">
              <a:extLst>
                <a:ext uri="{FF2B5EF4-FFF2-40B4-BE49-F238E27FC236}">
                  <a16:creationId xmlns:a16="http://schemas.microsoft.com/office/drawing/2014/main" id="{531F93E7-ED00-4260-816E-6CBCB07E9A23}"/>
                </a:ext>
              </a:extLst>
            </p:cNvPr>
            <p:cNvSpPr/>
            <p:nvPr/>
          </p:nvSpPr>
          <p:spPr>
            <a:xfrm>
              <a:off x="506805" y="48220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endParaRPr lang="en-GB" sz="1600">
                <a:solidFill>
                  <a:schemeClr val="tx1"/>
                </a:solidFill>
              </a:endParaRPr>
            </a:p>
          </p:txBody>
        </p:sp>
        <p:grpSp>
          <p:nvGrpSpPr>
            <p:cNvPr id="81" name="Group 80">
              <a:extLst>
                <a:ext uri="{FF2B5EF4-FFF2-40B4-BE49-F238E27FC236}">
                  <a16:creationId xmlns:a16="http://schemas.microsoft.com/office/drawing/2014/main" id="{82CB8E29-DE60-4DA7-B4D0-2E855D242409}"/>
                </a:ext>
              </a:extLst>
            </p:cNvPr>
            <p:cNvGrpSpPr/>
            <p:nvPr/>
          </p:nvGrpSpPr>
          <p:grpSpPr>
            <a:xfrm>
              <a:off x="730757" y="4920150"/>
              <a:ext cx="326112" cy="326112"/>
              <a:chOff x="115497" y="1864737"/>
              <a:chExt cx="461744" cy="461744"/>
            </a:xfrm>
            <a:solidFill>
              <a:schemeClr val="tx2"/>
            </a:solidFill>
          </p:grpSpPr>
          <p:sp>
            <p:nvSpPr>
              <p:cNvPr id="82" name="Freeform: Shape 81">
                <a:extLst>
                  <a:ext uri="{FF2B5EF4-FFF2-40B4-BE49-F238E27FC236}">
                    <a16:creationId xmlns:a16="http://schemas.microsoft.com/office/drawing/2014/main" id="{FD2A5F48-3EE0-4254-933E-F0507DBF41A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3" name="Graphic 77">
                <a:extLst>
                  <a:ext uri="{FF2B5EF4-FFF2-40B4-BE49-F238E27FC236}">
                    <a16:creationId xmlns:a16="http://schemas.microsoft.com/office/drawing/2014/main" id="{54D9EF2F-59A7-4FDC-996B-D738619C34A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84" name="Group 83">
            <a:extLst>
              <a:ext uri="{FF2B5EF4-FFF2-40B4-BE49-F238E27FC236}">
                <a16:creationId xmlns:a16="http://schemas.microsoft.com/office/drawing/2014/main" id="{95831B84-1C17-4A14-9584-93D7C92B4AC9}"/>
              </a:ext>
              <a:ext uri="{C183D7F6-B498-43B3-948B-1728B52AA6E4}">
                <adec:decorative xmlns:adec="http://schemas.microsoft.com/office/drawing/2017/decorative" val="1"/>
              </a:ext>
            </a:extLst>
          </p:cNvPr>
          <p:cNvGrpSpPr/>
          <p:nvPr/>
        </p:nvGrpSpPr>
        <p:grpSpPr>
          <a:xfrm>
            <a:off x="506805" y="5432347"/>
            <a:ext cx="5613527" cy="522386"/>
            <a:chOff x="506805" y="5407363"/>
            <a:chExt cx="5613527" cy="522386"/>
          </a:xfrm>
        </p:grpSpPr>
        <p:sp>
          <p:nvSpPr>
            <p:cNvPr id="85" name="Rectangle 84">
              <a:extLst>
                <a:ext uri="{FF2B5EF4-FFF2-40B4-BE49-F238E27FC236}">
                  <a16:creationId xmlns:a16="http://schemas.microsoft.com/office/drawing/2014/main" id="{8DE2201B-869B-46E1-9DBD-5685B60F9033}"/>
                </a:ext>
              </a:extLst>
            </p:cNvPr>
            <p:cNvSpPr/>
            <p:nvPr/>
          </p:nvSpPr>
          <p:spPr>
            <a:xfrm>
              <a:off x="506805" y="54073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tIns="45720" rIns="91440" bIns="45720" rtlCol="0" anchor="ctr"/>
            <a:lstStyle/>
            <a:p>
              <a:r>
                <a:rPr lang="en-GB" sz="1600">
                  <a:solidFill>
                    <a:schemeClr val="tx1"/>
                  </a:solidFill>
                  <a:ea typeface="+mn-lt"/>
                  <a:cs typeface="+mn-lt"/>
                </a:rPr>
                <a:t>Q&amp;A</a:t>
              </a:r>
              <a:endParaRPr lang="en-US"/>
            </a:p>
          </p:txBody>
        </p:sp>
        <p:grpSp>
          <p:nvGrpSpPr>
            <p:cNvPr id="86" name="Group 85">
              <a:extLst>
                <a:ext uri="{FF2B5EF4-FFF2-40B4-BE49-F238E27FC236}">
                  <a16:creationId xmlns:a16="http://schemas.microsoft.com/office/drawing/2014/main" id="{B2369DA4-97F3-49AA-A7F8-1E5CFA46923C}"/>
                </a:ext>
              </a:extLst>
            </p:cNvPr>
            <p:cNvGrpSpPr/>
            <p:nvPr/>
          </p:nvGrpSpPr>
          <p:grpSpPr>
            <a:xfrm>
              <a:off x="730757" y="5505500"/>
              <a:ext cx="326112" cy="326112"/>
              <a:chOff x="115497" y="1864737"/>
              <a:chExt cx="461744" cy="461744"/>
            </a:xfrm>
            <a:solidFill>
              <a:schemeClr val="tx2"/>
            </a:solidFill>
          </p:grpSpPr>
          <p:sp>
            <p:nvSpPr>
              <p:cNvPr id="87" name="Freeform: Shape 86">
                <a:extLst>
                  <a:ext uri="{FF2B5EF4-FFF2-40B4-BE49-F238E27FC236}">
                    <a16:creationId xmlns:a16="http://schemas.microsoft.com/office/drawing/2014/main" id="{907CCD18-B526-49B1-B2D6-EC23F8940C59}"/>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Graphic 77">
                <a:extLst>
                  <a:ext uri="{FF2B5EF4-FFF2-40B4-BE49-F238E27FC236}">
                    <a16:creationId xmlns:a16="http://schemas.microsoft.com/office/drawing/2014/main" id="{B87852BE-A84F-43C9-9B66-6661E392814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89" name="Rectangle 88">
            <a:extLst>
              <a:ext uri="{FF2B5EF4-FFF2-40B4-BE49-F238E27FC236}">
                <a16:creationId xmlns:a16="http://schemas.microsoft.com/office/drawing/2014/main" id="{429D1AB2-FD1C-420E-91FC-D03A20DC1B8B}"/>
              </a:ext>
              <a:ext uri="{C183D7F6-B498-43B3-948B-1728B52AA6E4}">
                <adec:decorative xmlns:adec="http://schemas.microsoft.com/office/drawing/2017/decorative" val="1"/>
              </a:ext>
            </a:extLst>
          </p:cNvPr>
          <p:cNvSpPr/>
          <p:nvPr/>
        </p:nvSpPr>
        <p:spPr>
          <a:xfrm>
            <a:off x="6121273" y="1211265"/>
            <a:ext cx="5613527" cy="1632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endParaRPr lang="en-US" sz="1600">
              <a:solidFill>
                <a:schemeClr val="bg1"/>
              </a:solidFill>
              <a:latin typeface="+mj-lt"/>
            </a:endParaRPr>
          </a:p>
        </p:txBody>
      </p:sp>
      <p:grpSp>
        <p:nvGrpSpPr>
          <p:cNvPr id="90" name="Group 89">
            <a:extLst>
              <a:ext uri="{FF2B5EF4-FFF2-40B4-BE49-F238E27FC236}">
                <a16:creationId xmlns:a16="http://schemas.microsoft.com/office/drawing/2014/main" id="{AB4443CD-27CA-4DBD-A805-FB445344CC74}"/>
              </a:ext>
              <a:ext uri="{C183D7F6-B498-43B3-948B-1728B52AA6E4}">
                <adec:decorative xmlns:adec="http://schemas.microsoft.com/office/drawing/2017/decorative" val="1"/>
              </a:ext>
            </a:extLst>
          </p:cNvPr>
          <p:cNvGrpSpPr/>
          <p:nvPr/>
        </p:nvGrpSpPr>
        <p:grpSpPr>
          <a:xfrm>
            <a:off x="6472302" y="4185533"/>
            <a:ext cx="809756" cy="809754"/>
            <a:chOff x="6456428" y="2720976"/>
            <a:chExt cx="917704" cy="917702"/>
          </a:xfrm>
        </p:grpSpPr>
        <p:sp>
          <p:nvSpPr>
            <p:cNvPr id="91" name="Freeform: Shape 90">
              <a:extLst>
                <a:ext uri="{FF2B5EF4-FFF2-40B4-BE49-F238E27FC236}">
                  <a16:creationId xmlns:a16="http://schemas.microsoft.com/office/drawing/2014/main" id="{F71E6BB8-F6B2-4A70-9C26-62A830F5F11B}"/>
                </a:ext>
              </a:extLst>
            </p:cNvPr>
            <p:cNvSpPr/>
            <p:nvPr/>
          </p:nvSpPr>
          <p:spPr bwMode="auto">
            <a:xfrm>
              <a:off x="6456428" y="2720976"/>
              <a:ext cx="917704" cy="917702"/>
            </a:xfrm>
            <a:custGeom>
              <a:avLst/>
              <a:gdLst>
                <a:gd name="connsiteX0" fmla="*/ 458852 w 917704"/>
                <a:gd name="connsiteY0" fmla="*/ 33532 h 917702"/>
                <a:gd name="connsiteX1" fmla="*/ 33532 w 917704"/>
                <a:gd name="connsiteY1" fmla="*/ 458851 h 917702"/>
                <a:gd name="connsiteX2" fmla="*/ 458852 w 917704"/>
                <a:gd name="connsiteY2" fmla="*/ 884170 h 917702"/>
                <a:gd name="connsiteX3" fmla="*/ 884172 w 917704"/>
                <a:gd name="connsiteY3" fmla="*/ 458851 h 917702"/>
                <a:gd name="connsiteX4" fmla="*/ 458852 w 917704"/>
                <a:gd name="connsiteY4" fmla="*/ 33532 h 917702"/>
                <a:gd name="connsiteX5" fmla="*/ 458852 w 917704"/>
                <a:gd name="connsiteY5" fmla="*/ 0 h 917702"/>
                <a:gd name="connsiteX6" fmla="*/ 917704 w 917704"/>
                <a:gd name="connsiteY6" fmla="*/ 458851 h 917702"/>
                <a:gd name="connsiteX7" fmla="*/ 458852 w 917704"/>
                <a:gd name="connsiteY7" fmla="*/ 917702 h 917702"/>
                <a:gd name="connsiteX8" fmla="*/ 0 w 917704"/>
                <a:gd name="connsiteY8" fmla="*/ 458851 h 917702"/>
                <a:gd name="connsiteX9" fmla="*/ 458852 w 917704"/>
                <a:gd name="connsiteY9" fmla="*/ 0 h 91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04" h="917702">
                  <a:moveTo>
                    <a:pt x="458852" y="33532"/>
                  </a:moveTo>
                  <a:cubicBezTo>
                    <a:pt x="223954" y="33532"/>
                    <a:pt x="33532" y="223954"/>
                    <a:pt x="33532" y="458851"/>
                  </a:cubicBezTo>
                  <a:cubicBezTo>
                    <a:pt x="33532" y="693748"/>
                    <a:pt x="223954" y="884170"/>
                    <a:pt x="458852" y="884170"/>
                  </a:cubicBezTo>
                  <a:cubicBezTo>
                    <a:pt x="693750" y="884170"/>
                    <a:pt x="884172" y="693748"/>
                    <a:pt x="884172" y="458851"/>
                  </a:cubicBezTo>
                  <a:cubicBezTo>
                    <a:pt x="884172" y="223954"/>
                    <a:pt x="693750" y="33532"/>
                    <a:pt x="458852" y="33532"/>
                  </a:cubicBezTo>
                  <a:close/>
                  <a:moveTo>
                    <a:pt x="458852" y="0"/>
                  </a:moveTo>
                  <a:cubicBezTo>
                    <a:pt x="712269" y="0"/>
                    <a:pt x="917704" y="205435"/>
                    <a:pt x="917704" y="458851"/>
                  </a:cubicBezTo>
                  <a:cubicBezTo>
                    <a:pt x="917704" y="712267"/>
                    <a:pt x="712269" y="917702"/>
                    <a:pt x="458852" y="917702"/>
                  </a:cubicBezTo>
                  <a:cubicBezTo>
                    <a:pt x="205435" y="917702"/>
                    <a:pt x="0" y="712267"/>
                    <a:pt x="0" y="458851"/>
                  </a:cubicBezTo>
                  <a:cubicBezTo>
                    <a:pt x="0" y="205435"/>
                    <a:pt x="205435" y="0"/>
                    <a:pt x="45885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Freeform 8">
              <a:extLst>
                <a:ext uri="{FF2B5EF4-FFF2-40B4-BE49-F238E27FC236}">
                  <a16:creationId xmlns:a16="http://schemas.microsoft.com/office/drawing/2014/main" id="{6BDC5852-9503-4CDA-B807-61D5949A5EBC}"/>
                </a:ext>
              </a:extLst>
            </p:cNvPr>
            <p:cNvSpPr>
              <a:spLocks/>
            </p:cNvSpPr>
            <p:nvPr/>
          </p:nvSpPr>
          <p:spPr bwMode="auto">
            <a:xfrm rot="10800000" flipH="1">
              <a:off x="6678730" y="3009901"/>
              <a:ext cx="473100" cy="339852"/>
            </a:xfrm>
            <a:custGeom>
              <a:avLst/>
              <a:gdLst>
                <a:gd name="T0" fmla="*/ 85 w 231"/>
                <a:gd name="T1" fmla="*/ 0 h 170"/>
                <a:gd name="T2" fmla="*/ 152 w 231"/>
                <a:gd name="T3" fmla="*/ 61 h 170"/>
                <a:gd name="T4" fmla="*/ 0 w 231"/>
                <a:gd name="T5" fmla="*/ 61 h 170"/>
                <a:gd name="T6" fmla="*/ 0 w 231"/>
                <a:gd name="T7" fmla="*/ 105 h 170"/>
                <a:gd name="T8" fmla="*/ 152 w 231"/>
                <a:gd name="T9" fmla="*/ 105 h 170"/>
                <a:gd name="T10" fmla="*/ 85 w 231"/>
                <a:gd name="T11" fmla="*/ 170 h 170"/>
                <a:gd name="T12" fmla="*/ 140 w 231"/>
                <a:gd name="T13" fmla="*/ 170 h 170"/>
                <a:gd name="T14" fmla="*/ 231 w 231"/>
                <a:gd name="T15" fmla="*/ 85 h 170"/>
                <a:gd name="T16" fmla="*/ 140 w 231"/>
                <a:gd name="T17" fmla="*/ 0 h 170"/>
                <a:gd name="T18" fmla="*/ 85 w 23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0">
                  <a:moveTo>
                    <a:pt x="85" y="0"/>
                  </a:moveTo>
                  <a:cubicBezTo>
                    <a:pt x="85" y="0"/>
                    <a:pt x="85" y="0"/>
                    <a:pt x="152" y="61"/>
                  </a:cubicBezTo>
                  <a:cubicBezTo>
                    <a:pt x="0" y="61"/>
                    <a:pt x="0" y="61"/>
                    <a:pt x="0" y="61"/>
                  </a:cubicBezTo>
                  <a:cubicBezTo>
                    <a:pt x="0" y="61"/>
                    <a:pt x="0" y="61"/>
                    <a:pt x="0" y="105"/>
                  </a:cubicBezTo>
                  <a:cubicBezTo>
                    <a:pt x="0" y="105"/>
                    <a:pt x="0" y="105"/>
                    <a:pt x="152" y="105"/>
                  </a:cubicBezTo>
                  <a:cubicBezTo>
                    <a:pt x="152" y="105"/>
                    <a:pt x="152" y="105"/>
                    <a:pt x="85" y="170"/>
                  </a:cubicBezTo>
                  <a:cubicBezTo>
                    <a:pt x="85" y="170"/>
                    <a:pt x="85" y="170"/>
                    <a:pt x="140" y="170"/>
                  </a:cubicBezTo>
                  <a:cubicBezTo>
                    <a:pt x="140" y="170"/>
                    <a:pt x="140" y="170"/>
                    <a:pt x="231" y="85"/>
                  </a:cubicBezTo>
                  <a:cubicBezTo>
                    <a:pt x="231" y="85"/>
                    <a:pt x="231" y="85"/>
                    <a:pt x="140" y="0"/>
                  </a:cubicBezTo>
                  <a:cubicBezTo>
                    <a:pt x="140" y="0"/>
                    <a:pt x="140" y="0"/>
                    <a:pt x="85"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3" name="Group 92">
            <a:extLst>
              <a:ext uri="{FF2B5EF4-FFF2-40B4-BE49-F238E27FC236}">
                <a16:creationId xmlns:a16="http://schemas.microsoft.com/office/drawing/2014/main" id="{5E1CA762-CB82-429E-89B2-E95C130A0A2A}"/>
              </a:ext>
              <a:ext uri="{C183D7F6-B498-43B3-948B-1728B52AA6E4}">
                <adec:decorative xmlns:adec="http://schemas.microsoft.com/office/drawing/2017/decorative" val="1"/>
              </a:ext>
            </a:extLst>
          </p:cNvPr>
          <p:cNvGrpSpPr/>
          <p:nvPr/>
        </p:nvGrpSpPr>
        <p:grpSpPr>
          <a:xfrm>
            <a:off x="650727" y="1143371"/>
            <a:ext cx="497036" cy="499600"/>
            <a:chOff x="8121835" y="4193647"/>
            <a:chExt cx="847725" cy="852101"/>
          </a:xfrm>
        </p:grpSpPr>
        <p:sp>
          <p:nvSpPr>
            <p:cNvPr id="94" name="Freeform: Shape 93">
              <a:extLst>
                <a:ext uri="{FF2B5EF4-FFF2-40B4-BE49-F238E27FC236}">
                  <a16:creationId xmlns:a16="http://schemas.microsoft.com/office/drawing/2014/main" id="{435EF289-2D65-4F5A-B305-094781357BB8}"/>
                </a:ext>
              </a:extLst>
            </p:cNvPr>
            <p:cNvSpPr/>
            <p:nvPr/>
          </p:nvSpPr>
          <p:spPr>
            <a:xfrm>
              <a:off x="8121835" y="4242767"/>
              <a:ext cx="847725" cy="152400"/>
            </a:xfrm>
            <a:custGeom>
              <a:avLst/>
              <a:gdLst>
                <a:gd name="connsiteX0" fmla="*/ 826296 w 847725"/>
                <a:gd name="connsiteY0" fmla="*/ 0 h 152400"/>
                <a:gd name="connsiteX1" fmla="*/ 738024 w 847725"/>
                <a:gd name="connsiteY1" fmla="*/ 0 h 152400"/>
                <a:gd name="connsiteX2" fmla="*/ 738024 w 847725"/>
                <a:gd name="connsiteY2" fmla="*/ 58298 h 152400"/>
                <a:gd name="connsiteX3" fmla="*/ 710224 w 847725"/>
                <a:gd name="connsiteY3" fmla="*/ 86096 h 152400"/>
                <a:gd name="connsiteX4" fmla="*/ 682423 w 847725"/>
                <a:gd name="connsiteY4" fmla="*/ 58298 h 152400"/>
                <a:gd name="connsiteX5" fmla="*/ 682423 w 847725"/>
                <a:gd name="connsiteY5" fmla="*/ 0 h 152400"/>
                <a:gd name="connsiteX6" fmla="*/ 549318 w 847725"/>
                <a:gd name="connsiteY6" fmla="*/ 0 h 152400"/>
                <a:gd name="connsiteX7" fmla="*/ 549318 w 847725"/>
                <a:gd name="connsiteY7" fmla="*/ 58298 h 152400"/>
                <a:gd name="connsiteX8" fmla="*/ 521516 w 847725"/>
                <a:gd name="connsiteY8" fmla="*/ 86096 h 152400"/>
                <a:gd name="connsiteX9" fmla="*/ 493718 w 847725"/>
                <a:gd name="connsiteY9" fmla="*/ 58298 h 152400"/>
                <a:gd name="connsiteX10" fmla="*/ 493718 w 847725"/>
                <a:gd name="connsiteY10" fmla="*/ 0 h 152400"/>
                <a:gd name="connsiteX11" fmla="*/ 360611 w 847725"/>
                <a:gd name="connsiteY11" fmla="*/ 0 h 152400"/>
                <a:gd name="connsiteX12" fmla="*/ 360611 w 847725"/>
                <a:gd name="connsiteY12" fmla="*/ 58298 h 152400"/>
                <a:gd name="connsiteX13" fmla="*/ 332809 w 847725"/>
                <a:gd name="connsiteY13" fmla="*/ 86096 h 152400"/>
                <a:gd name="connsiteX14" fmla="*/ 305011 w 847725"/>
                <a:gd name="connsiteY14" fmla="*/ 58298 h 152400"/>
                <a:gd name="connsiteX15" fmla="*/ 305011 w 847725"/>
                <a:gd name="connsiteY15" fmla="*/ 0 h 152400"/>
                <a:gd name="connsiteX16" fmla="*/ 171904 w 847725"/>
                <a:gd name="connsiteY16" fmla="*/ 0 h 152400"/>
                <a:gd name="connsiteX17" fmla="*/ 171904 w 847725"/>
                <a:gd name="connsiteY17" fmla="*/ 58298 h 152400"/>
                <a:gd name="connsiteX18" fmla="*/ 144106 w 847725"/>
                <a:gd name="connsiteY18" fmla="*/ 86096 h 152400"/>
                <a:gd name="connsiteX19" fmla="*/ 116304 w 847725"/>
                <a:gd name="connsiteY19" fmla="*/ 58298 h 152400"/>
                <a:gd name="connsiteX20" fmla="*/ 116304 w 847725"/>
                <a:gd name="connsiteY20" fmla="*/ 0 h 152400"/>
                <a:gd name="connsiteX21" fmla="*/ 28073 w 847725"/>
                <a:gd name="connsiteY21" fmla="*/ 0 h 152400"/>
                <a:gd name="connsiteX22" fmla="*/ 0 w 847725"/>
                <a:gd name="connsiteY22" fmla="*/ 28069 h 152400"/>
                <a:gd name="connsiteX23" fmla="*/ 0 w 847725"/>
                <a:gd name="connsiteY23" fmla="*/ 160770 h 152400"/>
                <a:gd name="connsiteX24" fmla="*/ 854366 w 847725"/>
                <a:gd name="connsiteY24" fmla="*/ 160770 h 152400"/>
                <a:gd name="connsiteX25" fmla="*/ 854366 w 847725"/>
                <a:gd name="connsiteY25" fmla="*/ 28069 h 152400"/>
                <a:gd name="connsiteX26" fmla="*/ 826296 w 847725"/>
                <a:gd name="connsiteY26"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7725" h="152400">
                  <a:moveTo>
                    <a:pt x="826296" y="0"/>
                  </a:moveTo>
                  <a:lnTo>
                    <a:pt x="738024" y="0"/>
                  </a:lnTo>
                  <a:lnTo>
                    <a:pt x="738024" y="58298"/>
                  </a:lnTo>
                  <a:cubicBezTo>
                    <a:pt x="738024" y="73627"/>
                    <a:pt x="725550" y="86096"/>
                    <a:pt x="710224" y="86096"/>
                  </a:cubicBezTo>
                  <a:cubicBezTo>
                    <a:pt x="694897" y="86096"/>
                    <a:pt x="682423" y="73627"/>
                    <a:pt x="682423" y="58298"/>
                  </a:cubicBezTo>
                  <a:lnTo>
                    <a:pt x="682423" y="0"/>
                  </a:lnTo>
                  <a:lnTo>
                    <a:pt x="549318" y="0"/>
                  </a:lnTo>
                  <a:lnTo>
                    <a:pt x="549318" y="58298"/>
                  </a:lnTo>
                  <a:cubicBezTo>
                    <a:pt x="549318" y="73627"/>
                    <a:pt x="536846" y="86096"/>
                    <a:pt x="521516" y="86096"/>
                  </a:cubicBezTo>
                  <a:cubicBezTo>
                    <a:pt x="506187" y="86096"/>
                    <a:pt x="493718" y="73627"/>
                    <a:pt x="493718" y="58298"/>
                  </a:cubicBezTo>
                  <a:lnTo>
                    <a:pt x="493718" y="0"/>
                  </a:lnTo>
                  <a:lnTo>
                    <a:pt x="360611" y="0"/>
                  </a:lnTo>
                  <a:lnTo>
                    <a:pt x="360611" y="58298"/>
                  </a:lnTo>
                  <a:cubicBezTo>
                    <a:pt x="360611" y="73627"/>
                    <a:pt x="348139" y="86096"/>
                    <a:pt x="332809" y="86096"/>
                  </a:cubicBezTo>
                  <a:cubicBezTo>
                    <a:pt x="317480" y="86096"/>
                    <a:pt x="305011" y="73627"/>
                    <a:pt x="305011" y="58298"/>
                  </a:cubicBezTo>
                  <a:lnTo>
                    <a:pt x="305011" y="0"/>
                  </a:lnTo>
                  <a:lnTo>
                    <a:pt x="171904" y="0"/>
                  </a:lnTo>
                  <a:lnTo>
                    <a:pt x="171904" y="58298"/>
                  </a:lnTo>
                  <a:cubicBezTo>
                    <a:pt x="171904" y="73627"/>
                    <a:pt x="159435" y="86096"/>
                    <a:pt x="144106" y="86096"/>
                  </a:cubicBezTo>
                  <a:cubicBezTo>
                    <a:pt x="128777" y="86096"/>
                    <a:pt x="116304" y="73627"/>
                    <a:pt x="116304" y="58298"/>
                  </a:cubicBezTo>
                  <a:lnTo>
                    <a:pt x="116304" y="0"/>
                  </a:lnTo>
                  <a:lnTo>
                    <a:pt x="28073" y="0"/>
                  </a:lnTo>
                  <a:cubicBezTo>
                    <a:pt x="12595" y="0"/>
                    <a:pt x="0" y="12594"/>
                    <a:pt x="0" y="28069"/>
                  </a:cubicBezTo>
                  <a:lnTo>
                    <a:pt x="0" y="160770"/>
                  </a:lnTo>
                  <a:lnTo>
                    <a:pt x="854366" y="160770"/>
                  </a:lnTo>
                  <a:lnTo>
                    <a:pt x="854366" y="28069"/>
                  </a:lnTo>
                  <a:cubicBezTo>
                    <a:pt x="854366" y="12594"/>
                    <a:pt x="841774" y="0"/>
                    <a:pt x="826296" y="0"/>
                  </a:cubicBezTo>
                  <a:close/>
                </a:path>
              </a:pathLst>
            </a:custGeom>
            <a:solidFill>
              <a:schemeClr val="accent2"/>
            </a:solidFill>
            <a:ln w="65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C3AC4F5-B8CF-4C17-AF27-028BA4F2F78A}"/>
                </a:ext>
              </a:extLst>
            </p:cNvPr>
            <p:cNvSpPr/>
            <p:nvPr/>
          </p:nvSpPr>
          <p:spPr>
            <a:xfrm>
              <a:off x="8817823" y="4193647"/>
              <a:ext cx="19050" cy="114300"/>
            </a:xfrm>
            <a:custGeom>
              <a:avLst/>
              <a:gdLst>
                <a:gd name="connsiteX0" fmla="*/ 14235 w 19050"/>
                <a:gd name="connsiteY0" fmla="*/ 121655 h 114300"/>
                <a:gd name="connsiteX1" fmla="*/ 28471 w 19050"/>
                <a:gd name="connsiteY1" fmla="*/ 107418 h 114300"/>
                <a:gd name="connsiteX2" fmla="*/ 28471 w 19050"/>
                <a:gd name="connsiteY2" fmla="*/ 42405 h 114300"/>
                <a:gd name="connsiteX3" fmla="*/ 28458 w 19050"/>
                <a:gd name="connsiteY3" fmla="*/ 42340 h 114300"/>
                <a:gd name="connsiteX4" fmla="*/ 28471 w 19050"/>
                <a:gd name="connsiteY4" fmla="*/ 42274 h 114300"/>
                <a:gd name="connsiteX5" fmla="*/ 28471 w 19050"/>
                <a:gd name="connsiteY5" fmla="*/ 14243 h 114300"/>
                <a:gd name="connsiteX6" fmla="*/ 14235 w 19050"/>
                <a:gd name="connsiteY6" fmla="*/ 0 h 114300"/>
                <a:gd name="connsiteX7" fmla="*/ 0 w 19050"/>
                <a:gd name="connsiteY7" fmla="*/ 14243 h 114300"/>
                <a:gd name="connsiteX8" fmla="*/ 0 w 19050"/>
                <a:gd name="connsiteY8" fmla="*/ 107418 h 114300"/>
                <a:gd name="connsiteX9" fmla="*/ 14235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5" y="121655"/>
                  </a:moveTo>
                  <a:cubicBezTo>
                    <a:pt x="22083" y="121655"/>
                    <a:pt x="28471" y="115271"/>
                    <a:pt x="28471" y="107418"/>
                  </a:cubicBezTo>
                  <a:lnTo>
                    <a:pt x="28471" y="42405"/>
                  </a:lnTo>
                  <a:cubicBezTo>
                    <a:pt x="28471" y="42382"/>
                    <a:pt x="28458" y="42363"/>
                    <a:pt x="28458" y="42340"/>
                  </a:cubicBezTo>
                  <a:cubicBezTo>
                    <a:pt x="28458" y="42316"/>
                    <a:pt x="28471" y="42297"/>
                    <a:pt x="28471" y="42274"/>
                  </a:cubicBezTo>
                  <a:lnTo>
                    <a:pt x="28471" y="14243"/>
                  </a:lnTo>
                  <a:cubicBezTo>
                    <a:pt x="28471" y="6390"/>
                    <a:pt x="22083" y="0"/>
                    <a:pt x="14235" y="0"/>
                  </a:cubicBezTo>
                  <a:cubicBezTo>
                    <a:pt x="6388" y="0"/>
                    <a:pt x="0" y="6390"/>
                    <a:pt x="0" y="14243"/>
                  </a:cubicBezTo>
                  <a:lnTo>
                    <a:pt x="0" y="107418"/>
                  </a:lnTo>
                  <a:cubicBezTo>
                    <a:pt x="0" y="115271"/>
                    <a:pt x="6388" y="121655"/>
                    <a:pt x="14235" y="121655"/>
                  </a:cubicBezTo>
                  <a:close/>
                </a:path>
              </a:pathLst>
            </a:custGeom>
            <a:solidFill>
              <a:schemeClr val="accent2"/>
            </a:solidFill>
            <a:ln w="65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D9CA0F8-45DB-4452-8902-D59EF6987F2E}"/>
                </a:ext>
              </a:extLst>
            </p:cNvPr>
            <p:cNvSpPr/>
            <p:nvPr/>
          </p:nvSpPr>
          <p:spPr>
            <a:xfrm>
              <a:off x="8440408"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F59A492-AF15-447B-8B4C-3EF2C022C1CB}"/>
                </a:ext>
              </a:extLst>
            </p:cNvPr>
            <p:cNvSpPr/>
            <p:nvPr/>
          </p:nvSpPr>
          <p:spPr>
            <a:xfrm>
              <a:off x="8251701" y="4193647"/>
              <a:ext cx="19050" cy="114300"/>
            </a:xfrm>
            <a:custGeom>
              <a:avLst/>
              <a:gdLst>
                <a:gd name="connsiteX0" fmla="*/ 14240 w 19050"/>
                <a:gd name="connsiteY0" fmla="*/ 121655 h 114300"/>
                <a:gd name="connsiteX1" fmla="*/ 28477 w 19050"/>
                <a:gd name="connsiteY1" fmla="*/ 107418 h 114300"/>
                <a:gd name="connsiteX2" fmla="*/ 28477 w 19050"/>
                <a:gd name="connsiteY2" fmla="*/ 42405 h 114300"/>
                <a:gd name="connsiteX3" fmla="*/ 28463 w 19050"/>
                <a:gd name="connsiteY3" fmla="*/ 42340 h 114300"/>
                <a:gd name="connsiteX4" fmla="*/ 28477 w 19050"/>
                <a:gd name="connsiteY4" fmla="*/ 42274 h 114300"/>
                <a:gd name="connsiteX5" fmla="*/ 28477 w 19050"/>
                <a:gd name="connsiteY5" fmla="*/ 14243 h 114300"/>
                <a:gd name="connsiteX6" fmla="*/ 14240 w 19050"/>
                <a:gd name="connsiteY6" fmla="*/ 0 h 114300"/>
                <a:gd name="connsiteX7" fmla="*/ 0 w 19050"/>
                <a:gd name="connsiteY7" fmla="*/ 14243 h 114300"/>
                <a:gd name="connsiteX8" fmla="*/ 0 w 19050"/>
                <a:gd name="connsiteY8" fmla="*/ 107418 h 114300"/>
                <a:gd name="connsiteX9" fmla="*/ 14240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40" y="121655"/>
                  </a:moveTo>
                  <a:cubicBezTo>
                    <a:pt x="22090" y="121655"/>
                    <a:pt x="28477" y="115271"/>
                    <a:pt x="28477" y="107418"/>
                  </a:cubicBezTo>
                  <a:lnTo>
                    <a:pt x="28477" y="42405"/>
                  </a:lnTo>
                  <a:cubicBezTo>
                    <a:pt x="28476" y="42382"/>
                    <a:pt x="28463" y="42363"/>
                    <a:pt x="28463" y="42340"/>
                  </a:cubicBezTo>
                  <a:cubicBezTo>
                    <a:pt x="28463" y="42316"/>
                    <a:pt x="28476" y="42297"/>
                    <a:pt x="28477" y="42274"/>
                  </a:cubicBezTo>
                  <a:lnTo>
                    <a:pt x="28477" y="14243"/>
                  </a:lnTo>
                  <a:cubicBezTo>
                    <a:pt x="28477" y="6390"/>
                    <a:pt x="22090" y="0"/>
                    <a:pt x="14240" y="0"/>
                  </a:cubicBezTo>
                  <a:cubicBezTo>
                    <a:pt x="6386" y="0"/>
                    <a:pt x="0" y="6390"/>
                    <a:pt x="0" y="14243"/>
                  </a:cubicBezTo>
                  <a:lnTo>
                    <a:pt x="0" y="107418"/>
                  </a:lnTo>
                  <a:cubicBezTo>
                    <a:pt x="0" y="115271"/>
                    <a:pt x="6386" y="121655"/>
                    <a:pt x="14240" y="121655"/>
                  </a:cubicBezTo>
                  <a:close/>
                </a:path>
              </a:pathLst>
            </a:custGeom>
            <a:solidFill>
              <a:schemeClr val="accent2"/>
            </a:solidFill>
            <a:ln w="65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44DF95E9-EB5D-45DC-B6C5-FDB46D7810EC}"/>
                </a:ext>
              </a:extLst>
            </p:cNvPr>
            <p:cNvSpPr/>
            <p:nvPr/>
          </p:nvSpPr>
          <p:spPr>
            <a:xfrm>
              <a:off x="8629115"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DAF00A7-42CB-487A-A46E-4043059D2A8C}"/>
                </a:ext>
              </a:extLst>
            </p:cNvPr>
            <p:cNvSpPr/>
            <p:nvPr/>
          </p:nvSpPr>
          <p:spPr>
            <a:xfrm>
              <a:off x="8121835" y="4417098"/>
              <a:ext cx="847725" cy="628650"/>
            </a:xfrm>
            <a:custGeom>
              <a:avLst/>
              <a:gdLst>
                <a:gd name="connsiteX0" fmla="*/ 0 w 847725"/>
                <a:gd name="connsiteY0" fmla="*/ 602871 h 628650"/>
                <a:gd name="connsiteX1" fmla="*/ 28073 w 847725"/>
                <a:gd name="connsiteY1" fmla="*/ 630941 h 628650"/>
                <a:gd name="connsiteX2" fmla="*/ 826296 w 847725"/>
                <a:gd name="connsiteY2" fmla="*/ 630941 h 628650"/>
                <a:gd name="connsiteX3" fmla="*/ 854366 w 847725"/>
                <a:gd name="connsiteY3" fmla="*/ 602871 h 628650"/>
                <a:gd name="connsiteX4" fmla="*/ 854366 w 847725"/>
                <a:gd name="connsiteY4" fmla="*/ 0 h 628650"/>
                <a:gd name="connsiteX5" fmla="*/ 0 w 847725"/>
                <a:gd name="connsiteY5" fmla="*/ 0 h 628650"/>
                <a:gd name="connsiteX6" fmla="*/ 0 w 847725"/>
                <a:gd name="connsiteY6" fmla="*/ 602871 h 628650"/>
                <a:gd name="connsiteX7" fmla="*/ 569167 w 847725"/>
                <a:gd name="connsiteY7" fmla="*/ 191812 h 628650"/>
                <a:gd name="connsiteX8" fmla="*/ 574643 w 847725"/>
                <a:gd name="connsiteY8" fmla="*/ 187197 h 628650"/>
                <a:gd name="connsiteX9" fmla="*/ 612688 w 847725"/>
                <a:gd name="connsiteY9" fmla="*/ 181668 h 628650"/>
                <a:gd name="connsiteX10" fmla="*/ 629700 w 847725"/>
                <a:gd name="connsiteY10" fmla="*/ 147189 h 628650"/>
                <a:gd name="connsiteX11" fmla="*/ 641866 w 847725"/>
                <a:gd name="connsiteY11" fmla="*/ 147189 h 628650"/>
                <a:gd name="connsiteX12" fmla="*/ 658881 w 847725"/>
                <a:gd name="connsiteY12" fmla="*/ 181668 h 628650"/>
                <a:gd name="connsiteX13" fmla="*/ 696921 w 847725"/>
                <a:gd name="connsiteY13" fmla="*/ 187197 h 628650"/>
                <a:gd name="connsiteX14" fmla="*/ 702403 w 847725"/>
                <a:gd name="connsiteY14" fmla="*/ 191812 h 628650"/>
                <a:gd name="connsiteX15" fmla="*/ 700681 w 847725"/>
                <a:gd name="connsiteY15" fmla="*/ 198759 h 628650"/>
                <a:gd name="connsiteX16" fmla="*/ 673149 w 847725"/>
                <a:gd name="connsiteY16" fmla="*/ 225597 h 628650"/>
                <a:gd name="connsiteX17" fmla="*/ 679649 w 847725"/>
                <a:gd name="connsiteY17" fmla="*/ 263493 h 628650"/>
                <a:gd name="connsiteX18" fmla="*/ 676955 w 847725"/>
                <a:gd name="connsiteY18" fmla="*/ 270121 h 628650"/>
                <a:gd name="connsiteX19" fmla="*/ 672965 w 847725"/>
                <a:gd name="connsiteY19" fmla="*/ 271419 h 628650"/>
                <a:gd name="connsiteX20" fmla="*/ 669811 w 847725"/>
                <a:gd name="connsiteY20" fmla="*/ 270638 h 628650"/>
                <a:gd name="connsiteX21" fmla="*/ 635780 w 847725"/>
                <a:gd name="connsiteY21" fmla="*/ 252746 h 628650"/>
                <a:gd name="connsiteX22" fmla="*/ 601752 w 847725"/>
                <a:gd name="connsiteY22" fmla="*/ 270638 h 628650"/>
                <a:gd name="connsiteX23" fmla="*/ 594611 w 847725"/>
                <a:gd name="connsiteY23" fmla="*/ 270121 h 628650"/>
                <a:gd name="connsiteX24" fmla="*/ 591913 w 847725"/>
                <a:gd name="connsiteY24" fmla="*/ 263493 h 628650"/>
                <a:gd name="connsiteX25" fmla="*/ 598412 w 847725"/>
                <a:gd name="connsiteY25" fmla="*/ 225597 h 628650"/>
                <a:gd name="connsiteX26" fmla="*/ 570885 w 847725"/>
                <a:gd name="connsiteY26" fmla="*/ 198759 h 628650"/>
                <a:gd name="connsiteX27" fmla="*/ 569167 w 847725"/>
                <a:gd name="connsiteY27" fmla="*/ 191812 h 628650"/>
                <a:gd name="connsiteX28" fmla="*/ 324463 w 847725"/>
                <a:gd name="connsiteY28" fmla="*/ 108696 h 628650"/>
                <a:gd name="connsiteX29" fmla="*/ 329939 w 847725"/>
                <a:gd name="connsiteY29" fmla="*/ 104081 h 628650"/>
                <a:gd name="connsiteX30" fmla="*/ 392932 w 847725"/>
                <a:gd name="connsiteY30" fmla="*/ 94930 h 628650"/>
                <a:gd name="connsiteX31" fmla="*/ 421101 w 847725"/>
                <a:gd name="connsiteY31" fmla="*/ 37850 h 628650"/>
                <a:gd name="connsiteX32" fmla="*/ 433265 w 847725"/>
                <a:gd name="connsiteY32" fmla="*/ 37850 h 628650"/>
                <a:gd name="connsiteX33" fmla="*/ 461434 w 847725"/>
                <a:gd name="connsiteY33" fmla="*/ 94930 h 628650"/>
                <a:gd name="connsiteX34" fmla="*/ 524423 w 847725"/>
                <a:gd name="connsiteY34" fmla="*/ 104081 h 628650"/>
                <a:gd name="connsiteX35" fmla="*/ 529900 w 847725"/>
                <a:gd name="connsiteY35" fmla="*/ 108696 h 628650"/>
                <a:gd name="connsiteX36" fmla="*/ 528185 w 847725"/>
                <a:gd name="connsiteY36" fmla="*/ 115643 h 628650"/>
                <a:gd name="connsiteX37" fmla="*/ 482604 w 847725"/>
                <a:gd name="connsiteY37" fmla="*/ 160074 h 628650"/>
                <a:gd name="connsiteX38" fmla="*/ 493364 w 847725"/>
                <a:gd name="connsiteY38" fmla="*/ 222816 h 628650"/>
                <a:gd name="connsiteX39" fmla="*/ 490666 w 847725"/>
                <a:gd name="connsiteY39" fmla="*/ 229444 h 628650"/>
                <a:gd name="connsiteX40" fmla="*/ 486680 w 847725"/>
                <a:gd name="connsiteY40" fmla="*/ 230742 h 628650"/>
                <a:gd name="connsiteX41" fmla="*/ 483524 w 847725"/>
                <a:gd name="connsiteY41" fmla="*/ 229960 h 628650"/>
                <a:gd name="connsiteX42" fmla="*/ 427183 w 847725"/>
                <a:gd name="connsiteY42" fmla="*/ 200341 h 628650"/>
                <a:gd name="connsiteX43" fmla="*/ 370842 w 847725"/>
                <a:gd name="connsiteY43" fmla="*/ 229960 h 628650"/>
                <a:gd name="connsiteX44" fmla="*/ 363700 w 847725"/>
                <a:gd name="connsiteY44" fmla="*/ 229444 h 628650"/>
                <a:gd name="connsiteX45" fmla="*/ 361002 w 847725"/>
                <a:gd name="connsiteY45" fmla="*/ 222816 h 628650"/>
                <a:gd name="connsiteX46" fmla="*/ 371762 w 847725"/>
                <a:gd name="connsiteY46" fmla="*/ 160081 h 628650"/>
                <a:gd name="connsiteX47" fmla="*/ 326178 w 847725"/>
                <a:gd name="connsiteY47" fmla="*/ 115643 h 628650"/>
                <a:gd name="connsiteX48" fmla="*/ 324463 w 847725"/>
                <a:gd name="connsiteY48" fmla="*/ 108696 h 628650"/>
                <a:gd name="connsiteX49" fmla="*/ 151966 w 847725"/>
                <a:gd name="connsiteY49" fmla="*/ 191812 h 628650"/>
                <a:gd name="connsiteX50" fmla="*/ 157442 w 847725"/>
                <a:gd name="connsiteY50" fmla="*/ 187197 h 628650"/>
                <a:gd name="connsiteX51" fmla="*/ 195488 w 847725"/>
                <a:gd name="connsiteY51" fmla="*/ 181668 h 628650"/>
                <a:gd name="connsiteX52" fmla="*/ 212499 w 847725"/>
                <a:gd name="connsiteY52" fmla="*/ 147189 h 628650"/>
                <a:gd name="connsiteX53" fmla="*/ 224663 w 847725"/>
                <a:gd name="connsiteY53" fmla="*/ 147189 h 628650"/>
                <a:gd name="connsiteX54" fmla="*/ 241678 w 847725"/>
                <a:gd name="connsiteY54" fmla="*/ 181668 h 628650"/>
                <a:gd name="connsiteX55" fmla="*/ 279723 w 847725"/>
                <a:gd name="connsiteY55" fmla="*/ 187197 h 628650"/>
                <a:gd name="connsiteX56" fmla="*/ 285199 w 847725"/>
                <a:gd name="connsiteY56" fmla="*/ 191812 h 628650"/>
                <a:gd name="connsiteX57" fmla="*/ 283481 w 847725"/>
                <a:gd name="connsiteY57" fmla="*/ 198759 h 628650"/>
                <a:gd name="connsiteX58" fmla="*/ 255951 w 847725"/>
                <a:gd name="connsiteY58" fmla="*/ 225597 h 628650"/>
                <a:gd name="connsiteX59" fmla="*/ 262450 w 847725"/>
                <a:gd name="connsiteY59" fmla="*/ 263493 h 628650"/>
                <a:gd name="connsiteX60" fmla="*/ 259752 w 847725"/>
                <a:gd name="connsiteY60" fmla="*/ 270121 h 628650"/>
                <a:gd name="connsiteX61" fmla="*/ 255766 w 847725"/>
                <a:gd name="connsiteY61" fmla="*/ 271419 h 628650"/>
                <a:gd name="connsiteX62" fmla="*/ 252610 w 847725"/>
                <a:gd name="connsiteY62" fmla="*/ 270638 h 628650"/>
                <a:gd name="connsiteX63" fmla="*/ 218581 w 847725"/>
                <a:gd name="connsiteY63" fmla="*/ 252746 h 628650"/>
                <a:gd name="connsiteX64" fmla="*/ 184552 w 847725"/>
                <a:gd name="connsiteY64" fmla="*/ 270638 h 628650"/>
                <a:gd name="connsiteX65" fmla="*/ 177410 w 847725"/>
                <a:gd name="connsiteY65" fmla="*/ 270121 h 628650"/>
                <a:gd name="connsiteX66" fmla="*/ 174712 w 847725"/>
                <a:gd name="connsiteY66" fmla="*/ 263493 h 628650"/>
                <a:gd name="connsiteX67" fmla="*/ 181211 w 847725"/>
                <a:gd name="connsiteY67" fmla="*/ 225597 h 628650"/>
                <a:gd name="connsiteX68" fmla="*/ 153685 w 847725"/>
                <a:gd name="connsiteY68" fmla="*/ 198759 h 628650"/>
                <a:gd name="connsiteX69" fmla="*/ 151966 w 847725"/>
                <a:gd name="connsiteY69" fmla="*/ 191812 h 628650"/>
                <a:gd name="connsiteX70" fmla="*/ 58175 w 847725"/>
                <a:gd name="connsiteY70" fmla="*/ 315772 h 628650"/>
                <a:gd name="connsiteX71" fmla="*/ 796189 w 847725"/>
                <a:gd name="connsiteY71" fmla="*/ 315772 h 628650"/>
                <a:gd name="connsiteX72" fmla="*/ 802971 w 847725"/>
                <a:gd name="connsiteY72" fmla="*/ 322553 h 628650"/>
                <a:gd name="connsiteX73" fmla="*/ 796189 w 847725"/>
                <a:gd name="connsiteY73" fmla="*/ 329334 h 628650"/>
                <a:gd name="connsiteX74" fmla="*/ 58175 w 847725"/>
                <a:gd name="connsiteY74" fmla="*/ 329334 h 628650"/>
                <a:gd name="connsiteX75" fmla="*/ 51395 w 847725"/>
                <a:gd name="connsiteY75" fmla="*/ 322553 h 628650"/>
                <a:gd name="connsiteX76" fmla="*/ 58175 w 847725"/>
                <a:gd name="connsiteY76" fmla="*/ 315772 h 628650"/>
                <a:gd name="connsiteX77" fmla="*/ 58175 w 847725"/>
                <a:gd name="connsiteY77" fmla="*/ 395445 h 628650"/>
                <a:gd name="connsiteX78" fmla="*/ 796189 w 847725"/>
                <a:gd name="connsiteY78" fmla="*/ 395445 h 628650"/>
                <a:gd name="connsiteX79" fmla="*/ 802971 w 847725"/>
                <a:gd name="connsiteY79" fmla="*/ 402227 h 628650"/>
                <a:gd name="connsiteX80" fmla="*/ 796189 w 847725"/>
                <a:gd name="connsiteY80" fmla="*/ 409010 h 628650"/>
                <a:gd name="connsiteX81" fmla="*/ 58175 w 847725"/>
                <a:gd name="connsiteY81" fmla="*/ 409010 h 628650"/>
                <a:gd name="connsiteX82" fmla="*/ 51395 w 847725"/>
                <a:gd name="connsiteY82" fmla="*/ 402227 h 628650"/>
                <a:gd name="connsiteX83" fmla="*/ 58175 w 847725"/>
                <a:gd name="connsiteY83" fmla="*/ 395445 h 628650"/>
                <a:gd name="connsiteX84" fmla="*/ 58175 w 847725"/>
                <a:gd name="connsiteY84" fmla="*/ 475120 h 628650"/>
                <a:gd name="connsiteX85" fmla="*/ 796189 w 847725"/>
                <a:gd name="connsiteY85" fmla="*/ 475120 h 628650"/>
                <a:gd name="connsiteX86" fmla="*/ 802971 w 847725"/>
                <a:gd name="connsiteY86" fmla="*/ 481896 h 628650"/>
                <a:gd name="connsiteX87" fmla="*/ 796189 w 847725"/>
                <a:gd name="connsiteY87" fmla="*/ 488678 h 628650"/>
                <a:gd name="connsiteX88" fmla="*/ 58175 w 847725"/>
                <a:gd name="connsiteY88" fmla="*/ 488678 h 628650"/>
                <a:gd name="connsiteX89" fmla="*/ 51395 w 847725"/>
                <a:gd name="connsiteY89" fmla="*/ 481896 h 628650"/>
                <a:gd name="connsiteX90" fmla="*/ 58175 w 847725"/>
                <a:gd name="connsiteY90" fmla="*/ 475120 h 628650"/>
                <a:gd name="connsiteX91" fmla="*/ 58175 w 847725"/>
                <a:gd name="connsiteY91" fmla="*/ 554789 h 628650"/>
                <a:gd name="connsiteX92" fmla="*/ 796189 w 847725"/>
                <a:gd name="connsiteY92" fmla="*/ 554789 h 628650"/>
                <a:gd name="connsiteX93" fmla="*/ 802971 w 847725"/>
                <a:gd name="connsiteY93" fmla="*/ 561571 h 628650"/>
                <a:gd name="connsiteX94" fmla="*/ 796189 w 847725"/>
                <a:gd name="connsiteY94" fmla="*/ 568354 h 628650"/>
                <a:gd name="connsiteX95" fmla="*/ 58175 w 847725"/>
                <a:gd name="connsiteY95" fmla="*/ 568354 h 628650"/>
                <a:gd name="connsiteX96" fmla="*/ 51395 w 847725"/>
                <a:gd name="connsiteY96" fmla="*/ 561571 h 628650"/>
                <a:gd name="connsiteX97" fmla="*/ 58175 w 847725"/>
                <a:gd name="connsiteY97" fmla="*/ 554789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47725" h="628650">
                  <a:moveTo>
                    <a:pt x="0" y="602871"/>
                  </a:moveTo>
                  <a:cubicBezTo>
                    <a:pt x="0" y="618349"/>
                    <a:pt x="12595" y="630941"/>
                    <a:pt x="28073" y="630941"/>
                  </a:cubicBezTo>
                  <a:lnTo>
                    <a:pt x="826296" y="630941"/>
                  </a:lnTo>
                  <a:cubicBezTo>
                    <a:pt x="841774" y="630941"/>
                    <a:pt x="854366" y="618349"/>
                    <a:pt x="854366" y="602871"/>
                  </a:cubicBezTo>
                  <a:lnTo>
                    <a:pt x="854366" y="0"/>
                  </a:lnTo>
                  <a:lnTo>
                    <a:pt x="0" y="0"/>
                  </a:lnTo>
                  <a:lnTo>
                    <a:pt x="0" y="602871"/>
                  </a:lnTo>
                  <a:close/>
                  <a:moveTo>
                    <a:pt x="569167" y="191812"/>
                  </a:moveTo>
                  <a:cubicBezTo>
                    <a:pt x="569964" y="189356"/>
                    <a:pt x="572087" y="187568"/>
                    <a:pt x="574643" y="187197"/>
                  </a:cubicBezTo>
                  <a:lnTo>
                    <a:pt x="612688" y="181668"/>
                  </a:lnTo>
                  <a:lnTo>
                    <a:pt x="629700" y="147189"/>
                  </a:lnTo>
                  <a:cubicBezTo>
                    <a:pt x="631981" y="142553"/>
                    <a:pt x="639578" y="142553"/>
                    <a:pt x="641866" y="147189"/>
                  </a:cubicBezTo>
                  <a:lnTo>
                    <a:pt x="658881" y="181668"/>
                  </a:lnTo>
                  <a:lnTo>
                    <a:pt x="696921" y="187197"/>
                  </a:lnTo>
                  <a:cubicBezTo>
                    <a:pt x="699478" y="187568"/>
                    <a:pt x="701601" y="189356"/>
                    <a:pt x="702403" y="191812"/>
                  </a:cubicBezTo>
                  <a:cubicBezTo>
                    <a:pt x="703198" y="194263"/>
                    <a:pt x="702534" y="196958"/>
                    <a:pt x="700681" y="198759"/>
                  </a:cubicBezTo>
                  <a:lnTo>
                    <a:pt x="673149" y="225597"/>
                  </a:lnTo>
                  <a:lnTo>
                    <a:pt x="679649" y="263493"/>
                  </a:lnTo>
                  <a:cubicBezTo>
                    <a:pt x="680083" y="266036"/>
                    <a:pt x="679038" y="268605"/>
                    <a:pt x="676955" y="270121"/>
                  </a:cubicBezTo>
                  <a:cubicBezTo>
                    <a:pt x="675772" y="270982"/>
                    <a:pt x="674372" y="271419"/>
                    <a:pt x="672965" y="271419"/>
                  </a:cubicBezTo>
                  <a:cubicBezTo>
                    <a:pt x="671888" y="271419"/>
                    <a:pt x="670803" y="271161"/>
                    <a:pt x="669811" y="270638"/>
                  </a:cubicBezTo>
                  <a:lnTo>
                    <a:pt x="635780" y="252746"/>
                  </a:lnTo>
                  <a:lnTo>
                    <a:pt x="601752" y="270638"/>
                  </a:lnTo>
                  <a:cubicBezTo>
                    <a:pt x="599481" y="271843"/>
                    <a:pt x="596704" y="271644"/>
                    <a:pt x="594611" y="270121"/>
                  </a:cubicBezTo>
                  <a:cubicBezTo>
                    <a:pt x="592525" y="268605"/>
                    <a:pt x="591479" y="266036"/>
                    <a:pt x="591913" y="263493"/>
                  </a:cubicBezTo>
                  <a:lnTo>
                    <a:pt x="598412" y="225597"/>
                  </a:lnTo>
                  <a:lnTo>
                    <a:pt x="570885" y="198759"/>
                  </a:lnTo>
                  <a:cubicBezTo>
                    <a:pt x="569034" y="196958"/>
                    <a:pt x="568369" y="194263"/>
                    <a:pt x="569167" y="191812"/>
                  </a:cubicBezTo>
                  <a:close/>
                  <a:moveTo>
                    <a:pt x="324463" y="108696"/>
                  </a:moveTo>
                  <a:cubicBezTo>
                    <a:pt x="325261" y="106240"/>
                    <a:pt x="327383" y="104451"/>
                    <a:pt x="329939" y="104081"/>
                  </a:cubicBezTo>
                  <a:lnTo>
                    <a:pt x="392932" y="94930"/>
                  </a:lnTo>
                  <a:lnTo>
                    <a:pt x="421101" y="37850"/>
                  </a:lnTo>
                  <a:cubicBezTo>
                    <a:pt x="423386" y="33215"/>
                    <a:pt x="430980" y="33215"/>
                    <a:pt x="433265" y="37850"/>
                  </a:cubicBezTo>
                  <a:lnTo>
                    <a:pt x="461434" y="94930"/>
                  </a:lnTo>
                  <a:lnTo>
                    <a:pt x="524423" y="104081"/>
                  </a:lnTo>
                  <a:cubicBezTo>
                    <a:pt x="526979" y="104451"/>
                    <a:pt x="529102" y="106240"/>
                    <a:pt x="529900" y="108696"/>
                  </a:cubicBezTo>
                  <a:cubicBezTo>
                    <a:pt x="530698" y="111147"/>
                    <a:pt x="530032" y="113841"/>
                    <a:pt x="528185" y="115643"/>
                  </a:cubicBezTo>
                  <a:lnTo>
                    <a:pt x="482604" y="160074"/>
                  </a:lnTo>
                  <a:lnTo>
                    <a:pt x="493364" y="222816"/>
                  </a:lnTo>
                  <a:cubicBezTo>
                    <a:pt x="493798" y="225359"/>
                    <a:pt x="492752" y="227928"/>
                    <a:pt x="490666" y="229444"/>
                  </a:cubicBezTo>
                  <a:cubicBezTo>
                    <a:pt x="489484" y="230305"/>
                    <a:pt x="488083" y="230742"/>
                    <a:pt x="486680" y="230742"/>
                  </a:cubicBezTo>
                  <a:cubicBezTo>
                    <a:pt x="485600" y="230742"/>
                    <a:pt x="484517" y="230484"/>
                    <a:pt x="483524" y="229960"/>
                  </a:cubicBezTo>
                  <a:lnTo>
                    <a:pt x="427183" y="200341"/>
                  </a:lnTo>
                  <a:lnTo>
                    <a:pt x="370842" y="229960"/>
                  </a:lnTo>
                  <a:cubicBezTo>
                    <a:pt x="368564" y="231172"/>
                    <a:pt x="365793" y="230974"/>
                    <a:pt x="363700" y="229444"/>
                  </a:cubicBezTo>
                  <a:cubicBezTo>
                    <a:pt x="361614" y="227928"/>
                    <a:pt x="360568" y="225359"/>
                    <a:pt x="361002" y="222816"/>
                  </a:cubicBezTo>
                  <a:lnTo>
                    <a:pt x="371762" y="160081"/>
                  </a:lnTo>
                  <a:lnTo>
                    <a:pt x="326178" y="115643"/>
                  </a:lnTo>
                  <a:cubicBezTo>
                    <a:pt x="324331" y="113841"/>
                    <a:pt x="323665" y="111147"/>
                    <a:pt x="324463" y="108696"/>
                  </a:cubicBezTo>
                  <a:close/>
                  <a:moveTo>
                    <a:pt x="151966" y="191812"/>
                  </a:moveTo>
                  <a:cubicBezTo>
                    <a:pt x="152764" y="189356"/>
                    <a:pt x="154886" y="187568"/>
                    <a:pt x="157442" y="187197"/>
                  </a:cubicBezTo>
                  <a:lnTo>
                    <a:pt x="195488" y="181668"/>
                  </a:lnTo>
                  <a:lnTo>
                    <a:pt x="212499" y="147189"/>
                  </a:lnTo>
                  <a:cubicBezTo>
                    <a:pt x="214784" y="142553"/>
                    <a:pt x="222379" y="142553"/>
                    <a:pt x="224663" y="147189"/>
                  </a:cubicBezTo>
                  <a:lnTo>
                    <a:pt x="241678" y="181668"/>
                  </a:lnTo>
                  <a:lnTo>
                    <a:pt x="279723" y="187197"/>
                  </a:lnTo>
                  <a:cubicBezTo>
                    <a:pt x="282279" y="187568"/>
                    <a:pt x="284402" y="189356"/>
                    <a:pt x="285199" y="191812"/>
                  </a:cubicBezTo>
                  <a:cubicBezTo>
                    <a:pt x="285997" y="194263"/>
                    <a:pt x="285331" y="196958"/>
                    <a:pt x="283481" y="198759"/>
                  </a:cubicBezTo>
                  <a:lnTo>
                    <a:pt x="255951" y="225597"/>
                  </a:lnTo>
                  <a:lnTo>
                    <a:pt x="262450" y="263493"/>
                  </a:lnTo>
                  <a:cubicBezTo>
                    <a:pt x="262884" y="266036"/>
                    <a:pt x="261838" y="268605"/>
                    <a:pt x="259752" y="270121"/>
                  </a:cubicBezTo>
                  <a:cubicBezTo>
                    <a:pt x="258570" y="270982"/>
                    <a:pt x="257169" y="271419"/>
                    <a:pt x="255766" y="271419"/>
                  </a:cubicBezTo>
                  <a:cubicBezTo>
                    <a:pt x="254686" y="271419"/>
                    <a:pt x="253603" y="271161"/>
                    <a:pt x="252610" y="270638"/>
                  </a:cubicBezTo>
                  <a:lnTo>
                    <a:pt x="218581" y="252746"/>
                  </a:lnTo>
                  <a:lnTo>
                    <a:pt x="184552" y="270638"/>
                  </a:lnTo>
                  <a:cubicBezTo>
                    <a:pt x="182281" y="271843"/>
                    <a:pt x="179509" y="271644"/>
                    <a:pt x="177410" y="270121"/>
                  </a:cubicBezTo>
                  <a:cubicBezTo>
                    <a:pt x="175324" y="268605"/>
                    <a:pt x="174278" y="266036"/>
                    <a:pt x="174712" y="263493"/>
                  </a:cubicBezTo>
                  <a:lnTo>
                    <a:pt x="181211" y="225597"/>
                  </a:lnTo>
                  <a:lnTo>
                    <a:pt x="153685" y="198759"/>
                  </a:lnTo>
                  <a:cubicBezTo>
                    <a:pt x="151833" y="196958"/>
                    <a:pt x="151168" y="194263"/>
                    <a:pt x="151966" y="191812"/>
                  </a:cubicBezTo>
                  <a:close/>
                  <a:moveTo>
                    <a:pt x="58175" y="315772"/>
                  </a:moveTo>
                  <a:lnTo>
                    <a:pt x="796189" y="315772"/>
                  </a:lnTo>
                  <a:cubicBezTo>
                    <a:pt x="799935" y="315772"/>
                    <a:pt x="802971" y="318805"/>
                    <a:pt x="802971" y="322553"/>
                  </a:cubicBezTo>
                  <a:cubicBezTo>
                    <a:pt x="802971" y="326300"/>
                    <a:pt x="799935" y="329334"/>
                    <a:pt x="796189" y="329334"/>
                  </a:cubicBezTo>
                  <a:lnTo>
                    <a:pt x="58175" y="329334"/>
                  </a:lnTo>
                  <a:cubicBezTo>
                    <a:pt x="54431" y="329334"/>
                    <a:pt x="51395" y="326300"/>
                    <a:pt x="51395" y="322553"/>
                  </a:cubicBezTo>
                  <a:cubicBezTo>
                    <a:pt x="51395" y="318805"/>
                    <a:pt x="54431" y="315772"/>
                    <a:pt x="58175" y="315772"/>
                  </a:cubicBezTo>
                  <a:close/>
                  <a:moveTo>
                    <a:pt x="58175" y="395445"/>
                  </a:moveTo>
                  <a:lnTo>
                    <a:pt x="796189" y="395445"/>
                  </a:lnTo>
                  <a:cubicBezTo>
                    <a:pt x="799935" y="395445"/>
                    <a:pt x="802971" y="398478"/>
                    <a:pt x="802971" y="402227"/>
                  </a:cubicBezTo>
                  <a:cubicBezTo>
                    <a:pt x="802971" y="405973"/>
                    <a:pt x="799935" y="409010"/>
                    <a:pt x="796189" y="409010"/>
                  </a:cubicBezTo>
                  <a:lnTo>
                    <a:pt x="58175" y="409010"/>
                  </a:lnTo>
                  <a:cubicBezTo>
                    <a:pt x="54431" y="409010"/>
                    <a:pt x="51395" y="405973"/>
                    <a:pt x="51395" y="402227"/>
                  </a:cubicBezTo>
                  <a:cubicBezTo>
                    <a:pt x="51395" y="398478"/>
                    <a:pt x="54431" y="395445"/>
                    <a:pt x="58175" y="395445"/>
                  </a:cubicBezTo>
                  <a:close/>
                  <a:moveTo>
                    <a:pt x="58175" y="475120"/>
                  </a:moveTo>
                  <a:lnTo>
                    <a:pt x="796189" y="475120"/>
                  </a:lnTo>
                  <a:cubicBezTo>
                    <a:pt x="799935" y="475120"/>
                    <a:pt x="802971" y="478150"/>
                    <a:pt x="802971" y="481896"/>
                  </a:cubicBezTo>
                  <a:cubicBezTo>
                    <a:pt x="802971" y="485649"/>
                    <a:pt x="799935" y="488678"/>
                    <a:pt x="796189" y="488678"/>
                  </a:cubicBezTo>
                  <a:lnTo>
                    <a:pt x="58175" y="488678"/>
                  </a:lnTo>
                  <a:cubicBezTo>
                    <a:pt x="54431" y="488678"/>
                    <a:pt x="51395" y="485649"/>
                    <a:pt x="51395" y="481896"/>
                  </a:cubicBezTo>
                  <a:cubicBezTo>
                    <a:pt x="51395" y="478150"/>
                    <a:pt x="54431" y="475120"/>
                    <a:pt x="58175" y="475120"/>
                  </a:cubicBezTo>
                  <a:close/>
                  <a:moveTo>
                    <a:pt x="58175" y="554789"/>
                  </a:moveTo>
                  <a:lnTo>
                    <a:pt x="796189" y="554789"/>
                  </a:lnTo>
                  <a:cubicBezTo>
                    <a:pt x="799935" y="554789"/>
                    <a:pt x="802971" y="557825"/>
                    <a:pt x="802971" y="561571"/>
                  </a:cubicBezTo>
                  <a:cubicBezTo>
                    <a:pt x="802971" y="565317"/>
                    <a:pt x="799935" y="568354"/>
                    <a:pt x="796189" y="568354"/>
                  </a:cubicBezTo>
                  <a:lnTo>
                    <a:pt x="58175" y="568354"/>
                  </a:lnTo>
                  <a:cubicBezTo>
                    <a:pt x="54431" y="568354"/>
                    <a:pt x="51395" y="565317"/>
                    <a:pt x="51395" y="561571"/>
                  </a:cubicBezTo>
                  <a:cubicBezTo>
                    <a:pt x="51395" y="557825"/>
                    <a:pt x="54431" y="554789"/>
                    <a:pt x="58175" y="554789"/>
                  </a:cubicBezTo>
                  <a:close/>
                </a:path>
              </a:pathLst>
            </a:custGeom>
            <a:solidFill>
              <a:schemeClr val="accent4"/>
            </a:solidFill>
            <a:ln w="6572" cap="flat">
              <a:noFill/>
              <a:prstDash val="solid"/>
              <a:miter/>
            </a:ln>
          </p:spPr>
          <p:txBody>
            <a:bodyPr rtlCol="0" anchor="ctr"/>
            <a:lstStyle/>
            <a:p>
              <a:endParaRPr lang="en-US"/>
            </a:p>
          </p:txBody>
        </p:sp>
      </p:grpSp>
      <p:sp>
        <p:nvSpPr>
          <p:cNvPr id="103" name="Rectangle 6">
            <a:extLst>
              <a:ext uri="{FF2B5EF4-FFF2-40B4-BE49-F238E27FC236}">
                <a16:creationId xmlns:a16="http://schemas.microsoft.com/office/drawing/2014/main" id="{58D773B7-673F-419E-B0B9-B5B66FF34DCD}"/>
              </a:ext>
            </a:extLst>
          </p:cNvPr>
          <p:cNvSpPr/>
          <p:nvPr/>
        </p:nvSpPr>
        <p:spPr bwMode="auto">
          <a:xfrm>
            <a:off x="7378702" y="3992939"/>
            <a:ext cx="4369478" cy="1662154"/>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defTabSz="878102" fontAlgn="base">
              <a:spcBef>
                <a:spcPts val="600"/>
              </a:spcBef>
              <a:spcAft>
                <a:spcPts val="600"/>
              </a:spcAft>
              <a:defRPr/>
            </a:pPr>
            <a:r>
              <a:rPr lang="en-US" sz="1600" kern="0">
                <a:solidFill>
                  <a:schemeClr val="tx2"/>
                </a:solidFill>
                <a:latin typeface="+mj-lt"/>
                <a:ea typeface="Segoe UI" pitchFamily="34" charset="0"/>
                <a:cs typeface="Segoe UI" pitchFamily="34" charset="0"/>
              </a:rPr>
              <a:t>Format: </a:t>
            </a:r>
            <a:r>
              <a:rPr lang="en-US" sz="1600" kern="0">
                <a:highlight>
                  <a:srgbClr val="FFFF00"/>
                </a:highlight>
                <a:ea typeface="Segoe UI" pitchFamily="34" charset="0"/>
                <a:cs typeface="Segoe UI" pitchFamily="34" charset="0"/>
              </a:rPr>
              <a:t>120 to 240-minute </a:t>
            </a:r>
            <a:r>
              <a:rPr lang="en-US" sz="1600" kern="0">
                <a:ea typeface="Segoe UI" pitchFamily="34" charset="0"/>
                <a:cs typeface="Segoe UI" pitchFamily="34" charset="0"/>
              </a:rPr>
              <a:t>Microsoft Teams call</a:t>
            </a:r>
          </a:p>
          <a:p>
            <a:pPr defTabSz="878102" fontAlgn="base">
              <a:spcBef>
                <a:spcPts val="600"/>
              </a:spcBef>
              <a:spcAft>
                <a:spcPts val="600"/>
              </a:spcAft>
              <a:defRPr/>
            </a:pPr>
            <a:r>
              <a:rPr lang="en-US" sz="1600" kern="0">
                <a:solidFill>
                  <a:schemeClr val="tx2"/>
                </a:solidFill>
                <a:latin typeface="+mj-lt"/>
                <a:ea typeface="Segoe UI" pitchFamily="34" charset="0"/>
                <a:cs typeface="Segoe UI" pitchFamily="34" charset="0"/>
              </a:rPr>
              <a:t>Attendees: </a:t>
            </a:r>
            <a:r>
              <a:rPr lang="en-US" sz="1600" kern="0">
                <a:ea typeface="Segoe UI" pitchFamily="34" charset="0"/>
                <a:cs typeface="Segoe UI" pitchFamily="34" charset="0"/>
              </a:rPr>
              <a:t>Key stakeholders from the customer and partner teams. Project managers, Technical and Functional Architects, Test Manager/Lead are mandatory. Functional and technical consultants are optional</a:t>
            </a:r>
            <a:br>
              <a:rPr lang="en-US" sz="1600" kern="0">
                <a:highlight>
                  <a:srgbClr val="FFFF00"/>
                </a:highlight>
                <a:ea typeface="Segoe UI" pitchFamily="34" charset="0"/>
                <a:cs typeface="Segoe UI" pitchFamily="34" charset="0"/>
              </a:rPr>
            </a:br>
            <a:endParaRPr lang="en-US" sz="1600" kern="0">
              <a:highlight>
                <a:srgbClr val="FFFF00"/>
              </a:highlight>
              <a:ea typeface="Segoe UI" pitchFamily="34" charset="0"/>
              <a:cs typeface="Segoe UI" pitchFamily="34" charset="0"/>
            </a:endParaRPr>
          </a:p>
        </p:txBody>
      </p:sp>
      <p:sp>
        <p:nvSpPr>
          <p:cNvPr id="104" name="Rectangle: Rounded Corners 12">
            <a:extLst>
              <a:ext uri="{FF2B5EF4-FFF2-40B4-BE49-F238E27FC236}">
                <a16:creationId xmlns:a16="http://schemas.microsoft.com/office/drawing/2014/main" id="{1F9281E3-1F1D-4B02-A80D-710A4BB90B72}"/>
              </a:ext>
              <a:ext uri="{C183D7F6-B498-43B3-948B-1728B52AA6E4}">
                <adec:decorative xmlns:adec="http://schemas.microsoft.com/office/drawing/2017/decorative" val="1"/>
              </a:ext>
            </a:extLst>
          </p:cNvPr>
          <p:cNvSpPr/>
          <p:nvPr/>
        </p:nvSpPr>
        <p:spPr>
          <a:xfrm>
            <a:off x="6128174" y="2658464"/>
            <a:ext cx="105306" cy="911078"/>
          </a:xfrm>
          <a:custGeom>
            <a:avLst/>
            <a:gdLst>
              <a:gd name="connsiteX0" fmla="*/ 0 w 301482"/>
              <a:gd name="connsiteY0" fmla="*/ 150741 h 1304170"/>
              <a:gd name="connsiteX1" fmla="*/ 150741 w 301482"/>
              <a:gd name="connsiteY1" fmla="*/ 0 h 1304170"/>
              <a:gd name="connsiteX2" fmla="*/ 150741 w 301482"/>
              <a:gd name="connsiteY2" fmla="*/ 0 h 1304170"/>
              <a:gd name="connsiteX3" fmla="*/ 301482 w 301482"/>
              <a:gd name="connsiteY3" fmla="*/ 150741 h 1304170"/>
              <a:gd name="connsiteX4" fmla="*/ 301482 w 301482"/>
              <a:gd name="connsiteY4" fmla="*/ 1153429 h 1304170"/>
              <a:gd name="connsiteX5" fmla="*/ 150741 w 301482"/>
              <a:gd name="connsiteY5" fmla="*/ 1304170 h 1304170"/>
              <a:gd name="connsiteX6" fmla="*/ 150741 w 301482"/>
              <a:gd name="connsiteY6" fmla="*/ 1304170 h 1304170"/>
              <a:gd name="connsiteX7" fmla="*/ 0 w 301482"/>
              <a:gd name="connsiteY7" fmla="*/ 1153429 h 1304170"/>
              <a:gd name="connsiteX8" fmla="*/ 0 w 301482"/>
              <a:gd name="connsiteY8"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8" fmla="*/ 242181 w 301482"/>
              <a:gd name="connsiteY8" fmla="*/ 9144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0" fmla="*/ 0 w 150741"/>
              <a:gd name="connsiteY0" fmla="*/ 0 h 1304170"/>
              <a:gd name="connsiteX1" fmla="*/ 150741 w 150741"/>
              <a:gd name="connsiteY1" fmla="*/ 150741 h 1304170"/>
              <a:gd name="connsiteX2" fmla="*/ 150741 w 150741"/>
              <a:gd name="connsiteY2" fmla="*/ 1153429 h 1304170"/>
              <a:gd name="connsiteX3" fmla="*/ 0 w 150741"/>
              <a:gd name="connsiteY3" fmla="*/ 1304170 h 1304170"/>
              <a:gd name="connsiteX4" fmla="*/ 0 w 150741"/>
              <a:gd name="connsiteY4" fmla="*/ 1304170 h 1304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1" h="1304170">
                <a:moveTo>
                  <a:pt x="0" y="0"/>
                </a:moveTo>
                <a:cubicBezTo>
                  <a:pt x="83252" y="0"/>
                  <a:pt x="150741" y="67489"/>
                  <a:pt x="150741" y="150741"/>
                </a:cubicBezTo>
                <a:lnTo>
                  <a:pt x="150741" y="1153429"/>
                </a:lnTo>
                <a:cubicBezTo>
                  <a:pt x="150741" y="1236681"/>
                  <a:pt x="83252" y="1304170"/>
                  <a:pt x="0" y="1304170"/>
                </a:cubicBezTo>
                <a:lnTo>
                  <a:pt x="0" y="1304170"/>
                </a:lnTo>
              </a:path>
            </a:pathLst>
          </a:custGeom>
          <a:solidFill>
            <a:schemeClr val="accent1"/>
          </a:solidFill>
        </p:spPr>
        <p:txBody>
          <a:bodyPr wrap="square" lIns="0" tIns="0" rIns="0" bIns="0" rtlCol="0" anchor="ctr">
            <a:noAutofit/>
          </a:bodyPr>
          <a:lstStyle/>
          <a:p>
            <a:pPr algn="ctr"/>
            <a:endParaRPr lang="en-US" sz="1765">
              <a:latin typeface="Segoe UI"/>
            </a:endParaRPr>
          </a:p>
        </p:txBody>
      </p:sp>
      <p:cxnSp>
        <p:nvCxnSpPr>
          <p:cNvPr id="105" name="Straight Connector 104">
            <a:extLst>
              <a:ext uri="{FF2B5EF4-FFF2-40B4-BE49-F238E27FC236}">
                <a16:creationId xmlns:a16="http://schemas.microsoft.com/office/drawing/2014/main" id="{659FEA74-C3DC-4508-BE4F-3AF4CD4B39B4}"/>
              </a:ext>
              <a:ext uri="{C183D7F6-B498-43B3-948B-1728B52AA6E4}">
                <adec:decorative xmlns:adec="http://schemas.microsoft.com/office/drawing/2017/decorative" val="1"/>
              </a:ext>
            </a:extLst>
          </p:cNvPr>
          <p:cNvCxnSpPr>
            <a:cxnSpLocks/>
          </p:cNvCxnSpPr>
          <p:nvPr/>
        </p:nvCxnSpPr>
        <p:spPr>
          <a:xfrm>
            <a:off x="457200" y="5988297"/>
            <a:ext cx="5664073" cy="0"/>
          </a:xfrm>
          <a:prstGeom prst="line">
            <a:avLst/>
          </a:prstGeom>
          <a:noFill/>
          <a:ln w="3175">
            <a:solidFill>
              <a:schemeClr val="bg1">
                <a:lumMod val="85000"/>
              </a:schemeClr>
            </a:solidFill>
            <a:prstDash val="dash"/>
          </a:ln>
        </p:spPr>
      </p:cxnSp>
      <p:grpSp>
        <p:nvGrpSpPr>
          <p:cNvPr id="108" name="Group 107">
            <a:extLst>
              <a:ext uri="{FF2B5EF4-FFF2-40B4-BE49-F238E27FC236}">
                <a16:creationId xmlns:a16="http://schemas.microsoft.com/office/drawing/2014/main" id="{1968FCB1-4939-4B68-8DC9-516AB0B3F2DD}"/>
              </a:ext>
              <a:ext uri="{C183D7F6-B498-43B3-948B-1728B52AA6E4}">
                <adec:decorative xmlns:adec="http://schemas.microsoft.com/office/drawing/2017/decorative" val="1"/>
              </a:ext>
            </a:extLst>
          </p:cNvPr>
          <p:cNvGrpSpPr/>
          <p:nvPr/>
        </p:nvGrpSpPr>
        <p:grpSpPr>
          <a:xfrm>
            <a:off x="506805" y="6021868"/>
            <a:ext cx="5613527" cy="522386"/>
            <a:chOff x="506805" y="5407363"/>
            <a:chExt cx="5613527" cy="522386"/>
          </a:xfrm>
        </p:grpSpPr>
        <p:sp>
          <p:nvSpPr>
            <p:cNvPr id="109" name="Rectangle 108">
              <a:extLst>
                <a:ext uri="{FF2B5EF4-FFF2-40B4-BE49-F238E27FC236}">
                  <a16:creationId xmlns:a16="http://schemas.microsoft.com/office/drawing/2014/main" id="{3E4DFA63-3F0D-487B-A03F-3BEC2E1DBE83}"/>
                </a:ext>
              </a:extLst>
            </p:cNvPr>
            <p:cNvSpPr/>
            <p:nvPr/>
          </p:nvSpPr>
          <p:spPr>
            <a:xfrm>
              <a:off x="506805" y="54073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tIns="45720" rIns="91440" bIns="45720" rtlCol="0" anchor="ctr"/>
            <a:lstStyle/>
            <a:p>
              <a:r>
                <a:rPr lang="en-GB" sz="1600">
                  <a:solidFill>
                    <a:schemeClr val="tx1"/>
                  </a:solidFill>
                </a:rPr>
                <a:t>Next Steps</a:t>
              </a:r>
            </a:p>
          </p:txBody>
        </p:sp>
        <p:grpSp>
          <p:nvGrpSpPr>
            <p:cNvPr id="110" name="Group 109">
              <a:extLst>
                <a:ext uri="{FF2B5EF4-FFF2-40B4-BE49-F238E27FC236}">
                  <a16:creationId xmlns:a16="http://schemas.microsoft.com/office/drawing/2014/main" id="{D7AF8044-6ECB-4939-9222-5609599E7C63}"/>
                </a:ext>
              </a:extLst>
            </p:cNvPr>
            <p:cNvGrpSpPr/>
            <p:nvPr/>
          </p:nvGrpSpPr>
          <p:grpSpPr>
            <a:xfrm>
              <a:off x="730757" y="5505500"/>
              <a:ext cx="326112" cy="326112"/>
              <a:chOff x="115497" y="1864737"/>
              <a:chExt cx="461744" cy="461744"/>
            </a:xfrm>
            <a:solidFill>
              <a:schemeClr val="tx2"/>
            </a:solidFill>
          </p:grpSpPr>
          <p:sp>
            <p:nvSpPr>
              <p:cNvPr id="111" name="Freeform: Shape 110">
                <a:extLst>
                  <a:ext uri="{FF2B5EF4-FFF2-40B4-BE49-F238E27FC236}">
                    <a16:creationId xmlns:a16="http://schemas.microsoft.com/office/drawing/2014/main" id="{82885EBC-15AB-4C6C-B918-86D23BF5CC9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Graphic 77">
                <a:extLst>
                  <a:ext uri="{FF2B5EF4-FFF2-40B4-BE49-F238E27FC236}">
                    <a16:creationId xmlns:a16="http://schemas.microsoft.com/office/drawing/2014/main" id="{FF55BADD-5681-4A71-BB66-099FE1C51AC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97" name="TextBox 96">
            <a:extLst>
              <a:ext uri="{FF2B5EF4-FFF2-40B4-BE49-F238E27FC236}">
                <a16:creationId xmlns:a16="http://schemas.microsoft.com/office/drawing/2014/main" id="{8B14F278-F973-469B-A294-395893522B10}"/>
              </a:ext>
              <a:ext uri="{C183D7F6-B498-43B3-948B-1728B52AA6E4}">
                <adec:decorative xmlns:adec="http://schemas.microsoft.com/office/drawing/2017/decorative" val="1"/>
              </a:ext>
            </a:extLst>
          </p:cNvPr>
          <p:cNvSpPr txBox="1"/>
          <p:nvPr/>
        </p:nvSpPr>
        <p:spPr>
          <a:xfrm>
            <a:off x="3374359" y="3248142"/>
            <a:ext cx="6748718" cy="363946"/>
          </a:xfrm>
          <a:prstGeom prst="rect">
            <a:avLst/>
          </a:prstGeom>
          <a:noFill/>
        </p:spPr>
        <p:txBody>
          <a:bodyPr wrap="square">
            <a:spAutoFit/>
          </a:bodyPr>
          <a:lstStyle/>
          <a:p>
            <a:r>
              <a:rPr lang="en-US"/>
              <a:t> </a:t>
            </a:r>
          </a:p>
        </p:txBody>
      </p:sp>
      <p:sp>
        <p:nvSpPr>
          <p:cNvPr id="4" name="Rectangle 3">
            <a:extLst>
              <a:ext uri="{FF2B5EF4-FFF2-40B4-BE49-F238E27FC236}">
                <a16:creationId xmlns:a16="http://schemas.microsoft.com/office/drawing/2014/main" id="{DDAA8BEE-17EC-4857-9968-42D326BBD10D}"/>
              </a:ext>
            </a:extLst>
          </p:cNvPr>
          <p:cNvSpPr/>
          <p:nvPr/>
        </p:nvSpPr>
        <p:spPr>
          <a:xfrm>
            <a:off x="514647" y="4294592"/>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tIns="45720" rIns="91440" bIns="45720" rtlCol="0" anchor="ctr"/>
          <a:lstStyle/>
          <a:p>
            <a:r>
              <a:rPr lang="en-GB" sz="1600">
                <a:solidFill>
                  <a:schemeClr val="tx1"/>
                </a:solidFill>
                <a:ea typeface="+mn-lt"/>
                <a:cs typeface="+mn-lt"/>
              </a:rPr>
              <a:t>Performance Testing</a:t>
            </a:r>
            <a:endParaRPr lang="en-US" sz="1600"/>
          </a:p>
        </p:txBody>
      </p:sp>
      <p:sp>
        <p:nvSpPr>
          <p:cNvPr id="5" name="Rectangle 4">
            <a:extLst>
              <a:ext uri="{FF2B5EF4-FFF2-40B4-BE49-F238E27FC236}">
                <a16:creationId xmlns:a16="http://schemas.microsoft.com/office/drawing/2014/main" id="{75637A43-2C3B-4602-AFA4-EFC7105DF45F}"/>
              </a:ext>
            </a:extLst>
          </p:cNvPr>
          <p:cNvSpPr/>
          <p:nvPr/>
        </p:nvSpPr>
        <p:spPr>
          <a:xfrm>
            <a:off x="514647" y="4891814"/>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tIns="45720" rIns="91440" bIns="45720" rtlCol="0" anchor="ctr"/>
          <a:lstStyle/>
          <a:p>
            <a:r>
              <a:rPr lang="en-GB" sz="1600">
                <a:solidFill>
                  <a:schemeClr val="tx1"/>
                </a:solidFill>
                <a:ea typeface="+mn-lt"/>
                <a:cs typeface="+mn-lt"/>
              </a:rPr>
              <a:t>Risks</a:t>
            </a:r>
            <a:endParaRPr lang="en-US">
              <a:solidFill>
                <a:schemeClr val="tx1"/>
              </a:solidFill>
              <a:ea typeface="+mn-lt"/>
              <a:cs typeface="+mn-lt"/>
            </a:endParaRPr>
          </a:p>
        </p:txBody>
      </p:sp>
    </p:spTree>
    <p:extLst>
      <p:ext uri="{BB962C8B-B14F-4D97-AF65-F5344CB8AC3E}">
        <p14:creationId xmlns:p14="http://schemas.microsoft.com/office/powerpoint/2010/main" val="10948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Q&amp;A</a:t>
            </a:r>
          </a:p>
        </p:txBody>
      </p:sp>
      <p:sp>
        <p:nvSpPr>
          <p:cNvPr id="18" name="Rectangle 17">
            <a:extLst>
              <a:ext uri="{FF2B5EF4-FFF2-40B4-BE49-F238E27FC236}">
                <a16:creationId xmlns:a16="http://schemas.microsoft.com/office/drawing/2014/main" id="{9E0DB5B5-71CC-4A82-83C7-4427225E89B4}"/>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Brief Q&amp;A to discuss any additional topic areas.</a:t>
            </a:r>
          </a:p>
        </p:txBody>
      </p:sp>
      <p:grpSp>
        <p:nvGrpSpPr>
          <p:cNvPr id="19" name="Group 18">
            <a:extLst>
              <a:ext uri="{FF2B5EF4-FFF2-40B4-BE49-F238E27FC236}">
                <a16:creationId xmlns:a16="http://schemas.microsoft.com/office/drawing/2014/main" id="{369EA57D-195B-4FC2-A16F-1D98E98E9A6D}"/>
              </a:ext>
              <a:ext uri="{C183D7F6-B498-43B3-948B-1728B52AA6E4}">
                <adec:decorative xmlns:adec="http://schemas.microsoft.com/office/drawing/2017/decorative" val="1"/>
              </a:ext>
            </a:extLst>
          </p:cNvPr>
          <p:cNvGrpSpPr/>
          <p:nvPr/>
        </p:nvGrpSpPr>
        <p:grpSpPr>
          <a:xfrm>
            <a:off x="457200" y="1993398"/>
            <a:ext cx="326112" cy="326112"/>
            <a:chOff x="115497" y="1864737"/>
            <a:chExt cx="461744" cy="461744"/>
          </a:xfrm>
          <a:solidFill>
            <a:schemeClr val="tx2"/>
          </a:solidFill>
        </p:grpSpPr>
        <p:sp>
          <p:nvSpPr>
            <p:cNvPr id="20" name="Freeform: Shape 19">
              <a:extLst>
                <a:ext uri="{FF2B5EF4-FFF2-40B4-BE49-F238E27FC236}">
                  <a16:creationId xmlns:a16="http://schemas.microsoft.com/office/drawing/2014/main" id="{6D5F158D-72EA-4FD7-9A32-476745931B0D}"/>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Graphic 77">
              <a:extLst>
                <a:ext uri="{FF2B5EF4-FFF2-40B4-BE49-F238E27FC236}">
                  <a16:creationId xmlns:a16="http://schemas.microsoft.com/office/drawing/2014/main" id="{3CA31C58-F974-4272-8468-1BE1EE27E61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8" name="Rectangle 37">
            <a:extLst>
              <a:ext uri="{FF2B5EF4-FFF2-40B4-BE49-F238E27FC236}">
                <a16:creationId xmlns:a16="http://schemas.microsoft.com/office/drawing/2014/main" id="{54FDBA81-4E94-4312-93CB-C497C8DC0C5E}"/>
              </a:ext>
            </a:extLst>
          </p:cNvPr>
          <p:cNvSpPr/>
          <p:nvPr/>
        </p:nvSpPr>
        <p:spPr>
          <a:xfrm>
            <a:off x="6810998" y="1895262"/>
            <a:ext cx="4923802" cy="4619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List questions and follow up actions</a:t>
            </a:r>
          </a:p>
        </p:txBody>
      </p:sp>
      <p:sp>
        <p:nvSpPr>
          <p:cNvPr id="9" name="Rectangle 8">
            <a:extLst>
              <a:ext uri="{FF2B5EF4-FFF2-40B4-BE49-F238E27FC236}">
                <a16:creationId xmlns:a16="http://schemas.microsoft.com/office/drawing/2014/main" id="{7BCE2C40-90DB-4FC2-953D-507B8E0183F5}"/>
              </a:ext>
            </a:extLst>
          </p:cNvPr>
          <p:cNvSpPr/>
          <p:nvPr/>
        </p:nvSpPr>
        <p:spPr>
          <a:xfrm>
            <a:off x="8419249" y="0"/>
            <a:ext cx="3772751"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85563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dirty="0"/>
              <a:t>Next Steps</a:t>
            </a:r>
          </a:p>
        </p:txBody>
      </p:sp>
      <p:sp>
        <p:nvSpPr>
          <p:cNvPr id="26" name="Rectangle 25">
            <a:extLst>
              <a:ext uri="{FF2B5EF4-FFF2-40B4-BE49-F238E27FC236}">
                <a16:creationId xmlns:a16="http://schemas.microsoft.com/office/drawing/2014/main" id="{3EE3908A-E7B2-4491-9919-73E1BE3FA993}"/>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Discuss next steps and action items.</a:t>
            </a:r>
          </a:p>
        </p:txBody>
      </p:sp>
      <p:grpSp>
        <p:nvGrpSpPr>
          <p:cNvPr id="28" name="Group 27">
            <a:extLst>
              <a:ext uri="{FF2B5EF4-FFF2-40B4-BE49-F238E27FC236}">
                <a16:creationId xmlns:a16="http://schemas.microsoft.com/office/drawing/2014/main" id="{5EB24ABA-7791-4106-98DF-BC19E22E4C94}"/>
              </a:ext>
              <a:ext uri="{C183D7F6-B498-43B3-948B-1728B52AA6E4}">
                <adec:decorative xmlns:adec="http://schemas.microsoft.com/office/drawing/2017/decorative" val="1"/>
              </a:ext>
            </a:extLst>
          </p:cNvPr>
          <p:cNvGrpSpPr/>
          <p:nvPr/>
        </p:nvGrpSpPr>
        <p:grpSpPr>
          <a:xfrm>
            <a:off x="457200" y="1993398"/>
            <a:ext cx="326112" cy="326112"/>
            <a:chOff x="115497" y="1864737"/>
            <a:chExt cx="461744" cy="461744"/>
          </a:xfrm>
          <a:solidFill>
            <a:schemeClr val="tx2"/>
          </a:solidFill>
        </p:grpSpPr>
        <p:sp>
          <p:nvSpPr>
            <p:cNvPr id="29" name="Freeform: Shape 28">
              <a:extLst>
                <a:ext uri="{FF2B5EF4-FFF2-40B4-BE49-F238E27FC236}">
                  <a16:creationId xmlns:a16="http://schemas.microsoft.com/office/drawing/2014/main" id="{D6BC7BB6-3E3D-4013-9223-2902E1AC58E3}"/>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Graphic 77">
              <a:extLst>
                <a:ext uri="{FF2B5EF4-FFF2-40B4-BE49-F238E27FC236}">
                  <a16:creationId xmlns:a16="http://schemas.microsoft.com/office/drawing/2014/main" id="{7945BD11-124E-4F10-9642-9099F23D22A4}"/>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1" name="Rectangle 30">
            <a:extLst>
              <a:ext uri="{FF2B5EF4-FFF2-40B4-BE49-F238E27FC236}">
                <a16:creationId xmlns:a16="http://schemas.microsoft.com/office/drawing/2014/main" id="{A35E9EE8-3792-4935-BDF4-3CC3B6FBB0A0}"/>
              </a:ext>
            </a:extLst>
          </p:cNvPr>
          <p:cNvSpPr/>
          <p:nvPr/>
        </p:nvSpPr>
        <p:spPr>
          <a:xfrm>
            <a:off x="6810998" y="1895262"/>
            <a:ext cx="4923802" cy="4619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List next steps and action items</a:t>
            </a:r>
          </a:p>
        </p:txBody>
      </p:sp>
      <p:sp>
        <p:nvSpPr>
          <p:cNvPr id="9" name="Rectangle 8">
            <a:extLst>
              <a:ext uri="{FF2B5EF4-FFF2-40B4-BE49-F238E27FC236}">
                <a16:creationId xmlns:a16="http://schemas.microsoft.com/office/drawing/2014/main" id="{87A46D8A-4DC1-4337-8C6F-46DCD83BAF11}"/>
              </a:ext>
            </a:extLst>
          </p:cNvPr>
          <p:cNvSpPr/>
          <p:nvPr/>
        </p:nvSpPr>
        <p:spPr>
          <a:xfrm>
            <a:off x="8419249" y="0"/>
            <a:ext cx="3772751"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263397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5867714"/>
            <a:ext cx="8552961" cy="698775"/>
          </a:xfrm>
          <a:prstGeom prst="rect">
            <a:avLst/>
          </a:prstGeom>
          <a:noFill/>
        </p:spPr>
        <p:txBody>
          <a:bodyPr wrap="square" lIns="0" tIns="0" rIns="0" bIns="0" rtlCol="0" anchor="t" anchorCtr="0">
            <a:noAutofit/>
          </a:bodyPr>
          <a:lstStyle/>
          <a:p>
            <a:pPr defTabSz="914225">
              <a:spcAft>
                <a:spcPts val="600"/>
              </a:spcAft>
            </a:pPr>
            <a:r>
              <a:rPr lang="en-US" sz="784" kern="0">
                <a:latin typeface="Segoe UI"/>
              </a:rPr>
              <a:t>© 2021 Microsoft Corporation. All rights reserved. Microsoft, Microsoft Dynamics, Office 365, Windows, and other product names are or may be registered trademarks and/or trademarks in </a:t>
            </a:r>
            <a:br>
              <a:rPr lang="en-US" sz="784" kern="0">
                <a:latin typeface="Segoe UI"/>
              </a:rPr>
            </a:br>
            <a:r>
              <a:rPr lang="en-US" sz="784" kern="0">
                <a:latin typeface="Segoe UI"/>
              </a:rPr>
              <a:t>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descr="Microsoft logo">
            <a:extLst>
              <a:ext uri="{FF2B5EF4-FFF2-40B4-BE49-F238E27FC236}">
                <a16:creationId xmlns:a16="http://schemas.microsoft.com/office/drawing/2014/main" id="{C7F3306B-47D1-4275-8784-D37237CA5F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3090736"/>
            <a:ext cx="3143873" cy="676529"/>
          </a:xfrm>
          <a:prstGeom prst="rect">
            <a:avLst/>
          </a:prstGeom>
        </p:spPr>
      </p:pic>
      <p:sp>
        <p:nvSpPr>
          <p:cNvPr id="2" name="Title 1">
            <a:extLst>
              <a:ext uri="{FF2B5EF4-FFF2-40B4-BE49-F238E27FC236}">
                <a16:creationId xmlns:a16="http://schemas.microsoft.com/office/drawing/2014/main" id="{D7014F67-BE9D-42E9-B8FD-77366F5850AD}"/>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Copyright Microsoft</a:t>
            </a:r>
          </a:p>
        </p:txBody>
      </p:sp>
    </p:spTree>
    <p:extLst>
      <p:ext uri="{BB962C8B-B14F-4D97-AF65-F5344CB8AC3E}">
        <p14:creationId xmlns:p14="http://schemas.microsoft.com/office/powerpoint/2010/main" val="1129933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CF57-F2A1-42EE-9165-46846F68AA78}"/>
              </a:ext>
            </a:extLst>
          </p:cNvPr>
          <p:cNvSpPr>
            <a:spLocks noGrp="1"/>
          </p:cNvSpPr>
          <p:nvPr>
            <p:ph type="title"/>
          </p:nvPr>
        </p:nvSpPr>
        <p:spPr>
          <a:xfrm>
            <a:off x="269240" y="2084173"/>
            <a:ext cx="11653523" cy="1292662"/>
          </a:xfrm>
        </p:spPr>
        <p:txBody>
          <a:bodyPr/>
          <a:lstStyle/>
          <a:p>
            <a:r>
              <a:rPr lang="en-GB" sz="7200">
                <a:solidFill>
                  <a:schemeClr val="tx1"/>
                </a:solidFill>
              </a:rPr>
              <a:t>Project plan</a:t>
            </a:r>
            <a:br>
              <a:rPr lang="en-GB" sz="7200">
                <a:solidFill>
                  <a:schemeClr val="tx1"/>
                </a:solidFill>
              </a:rPr>
            </a:br>
            <a:endParaRPr lang="en-GB" sz="7200">
              <a:solidFill>
                <a:schemeClr val="tx1"/>
              </a:solidFill>
            </a:endParaRPr>
          </a:p>
        </p:txBody>
      </p:sp>
    </p:spTree>
    <p:extLst>
      <p:ext uri="{BB962C8B-B14F-4D97-AF65-F5344CB8AC3E}">
        <p14:creationId xmlns:p14="http://schemas.microsoft.com/office/powerpoint/2010/main" val="185725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Project plan</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 rIns="91440" bIns="45720" rtlCol="0" anchor="ctr"/>
            <a:lstStyle/>
            <a:p>
              <a:r>
                <a:rPr lang="en-US" sz="1600">
                  <a:solidFill>
                    <a:schemeClr val="tx1"/>
                  </a:solidFill>
                </a:rPr>
                <a:t>Share detailed project plan with focus on performance related activities </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2"/>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Copy/paste the project plan file into this section</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295764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CF57-F2A1-42EE-9165-46846F68AA78}"/>
              </a:ext>
            </a:extLst>
          </p:cNvPr>
          <p:cNvSpPr>
            <a:spLocks noGrp="1"/>
          </p:cNvSpPr>
          <p:nvPr>
            <p:ph type="title"/>
          </p:nvPr>
        </p:nvSpPr>
        <p:spPr>
          <a:xfrm>
            <a:off x="269240" y="2084173"/>
            <a:ext cx="11653523" cy="3508653"/>
          </a:xfrm>
        </p:spPr>
        <p:txBody>
          <a:bodyPr/>
          <a:lstStyle/>
          <a:p>
            <a:r>
              <a:rPr lang="en-GB" sz="7200">
                <a:solidFill>
                  <a:schemeClr val="tx1"/>
                </a:solidFill>
              </a:rPr>
              <a:t>Solution Design – </a:t>
            </a:r>
            <a:br>
              <a:rPr lang="en-GB" sz="7200">
                <a:solidFill>
                  <a:schemeClr val="tx1"/>
                </a:solidFill>
              </a:rPr>
            </a:br>
            <a:r>
              <a:rPr lang="en-GB" sz="7200">
                <a:solidFill>
                  <a:schemeClr val="tx1"/>
                </a:solidFill>
              </a:rPr>
              <a:t>Volumes</a:t>
            </a:r>
            <a:br>
              <a:rPr lang="en-GB" sz="7200">
                <a:solidFill>
                  <a:schemeClr val="tx1"/>
                </a:solidFill>
              </a:rPr>
            </a:br>
            <a:endParaRPr lang="en-GB" sz="7200">
              <a:solidFill>
                <a:schemeClr val="tx1"/>
              </a:solidFill>
            </a:endParaRPr>
          </a:p>
        </p:txBody>
      </p:sp>
    </p:spTree>
    <p:extLst>
      <p:ext uri="{BB962C8B-B14F-4D97-AF65-F5344CB8AC3E}">
        <p14:creationId xmlns:p14="http://schemas.microsoft.com/office/powerpoint/2010/main" val="150944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dirty="0">
                <a:cs typeface="Segoe UI"/>
              </a:rPr>
              <a:t>Transaction Volumes</a:t>
            </a:r>
            <a:endParaRPr lang="en-US" dirty="0"/>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24/7 workload schedule from Solution Blueprint Template (tab Transaction Volumes)</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3"/>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Copy/paste latest version of Solution Blueprint template file into this section</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81010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dirty="0">
                <a:cs typeface="Segoe UI"/>
              </a:rPr>
              <a:t>Integration Volumes</a:t>
            </a:r>
            <a:endParaRPr lang="en-US" dirty="0"/>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Share Integration details from Solution Blueprint Template (tab Interfaces)</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3"/>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Copy/paste latest version of Solution Blueprint template file into this section</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192451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CF57-F2A1-42EE-9165-46846F68AA78}"/>
              </a:ext>
            </a:extLst>
          </p:cNvPr>
          <p:cNvSpPr>
            <a:spLocks noGrp="1"/>
          </p:cNvSpPr>
          <p:nvPr>
            <p:ph type="title"/>
          </p:nvPr>
        </p:nvSpPr>
        <p:spPr>
          <a:xfrm>
            <a:off x="269240" y="2084173"/>
            <a:ext cx="11653523" cy="3508653"/>
          </a:xfrm>
        </p:spPr>
        <p:txBody>
          <a:bodyPr/>
          <a:lstStyle/>
          <a:p>
            <a:r>
              <a:rPr lang="en-GB" sz="7200">
                <a:solidFill>
                  <a:schemeClr val="tx1"/>
                </a:solidFill>
              </a:rPr>
              <a:t>Solution Design – </a:t>
            </a:r>
            <a:br>
              <a:rPr lang="en-GB" sz="7200">
                <a:solidFill>
                  <a:schemeClr val="tx1"/>
                </a:solidFill>
              </a:rPr>
            </a:br>
            <a:r>
              <a:rPr lang="en-GB" sz="7200">
                <a:solidFill>
                  <a:schemeClr val="tx1"/>
                </a:solidFill>
              </a:rPr>
              <a:t>Geo Location Strategy</a:t>
            </a:r>
            <a:br>
              <a:rPr lang="en-GB" sz="7200">
                <a:solidFill>
                  <a:schemeClr val="tx1"/>
                </a:solidFill>
              </a:rPr>
            </a:br>
            <a:endParaRPr lang="en-GB" sz="7200">
              <a:solidFill>
                <a:schemeClr val="tx1"/>
              </a:solidFill>
            </a:endParaRPr>
          </a:p>
        </p:txBody>
      </p:sp>
    </p:spTree>
    <p:extLst>
      <p:ext uri="{BB962C8B-B14F-4D97-AF65-F5344CB8AC3E}">
        <p14:creationId xmlns:p14="http://schemas.microsoft.com/office/powerpoint/2010/main" val="169899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Geo Location Strategy</a:t>
            </a:r>
          </a:p>
        </p:txBody>
      </p:sp>
      <p:cxnSp>
        <p:nvCxnSpPr>
          <p:cNvPr id="24" name="Straight Connector 23">
            <a:extLst>
              <a:ext uri="{FF2B5EF4-FFF2-40B4-BE49-F238E27FC236}">
                <a16:creationId xmlns:a16="http://schemas.microsoft.com/office/drawing/2014/main" id="{D53525DE-D665-4B86-9625-7E02C59AEA7C}"/>
              </a:ext>
              <a:ext uri="{C183D7F6-B498-43B3-948B-1728B52AA6E4}">
                <adec:decorative xmlns:adec="http://schemas.microsoft.com/office/drawing/2017/decorative" val="1"/>
              </a:ext>
            </a:extLst>
          </p:cNvPr>
          <p:cNvCxnSpPr>
            <a:cxnSpLocks/>
          </p:cNvCxnSpPr>
          <p:nvPr/>
        </p:nvCxnSpPr>
        <p:spPr>
          <a:xfrm>
            <a:off x="457200" y="2601166"/>
            <a:ext cx="11277600" cy="0"/>
          </a:xfrm>
          <a:prstGeom prst="line">
            <a:avLst/>
          </a:prstGeom>
          <a:noFill/>
          <a:ln w="3175">
            <a:solidFill>
              <a:schemeClr val="bg1">
                <a:lumMod val="85000"/>
              </a:schemeClr>
            </a:solidFill>
            <a:prstDash val="dash"/>
          </a:ln>
        </p:spPr>
      </p:cxnSp>
      <p:sp>
        <p:nvSpPr>
          <p:cNvPr id="29" name="Rectangle 28">
            <a:extLst>
              <a:ext uri="{FF2B5EF4-FFF2-40B4-BE49-F238E27FC236}">
                <a16:creationId xmlns:a16="http://schemas.microsoft.com/office/drawing/2014/main" id="{522BB70B-5C0A-441B-B687-ABDE1DD73763}"/>
              </a:ext>
            </a:extLst>
          </p:cNvPr>
          <p:cNvSpPr/>
          <p:nvPr/>
        </p:nvSpPr>
        <p:spPr>
          <a:xfrm>
            <a:off x="506805" y="1895263"/>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Where are most of the users physically located? </a:t>
            </a:r>
          </a:p>
        </p:txBody>
      </p:sp>
      <p:grpSp>
        <p:nvGrpSpPr>
          <p:cNvPr id="30" name="Group 29">
            <a:extLst>
              <a:ext uri="{FF2B5EF4-FFF2-40B4-BE49-F238E27FC236}">
                <a16:creationId xmlns:a16="http://schemas.microsoft.com/office/drawing/2014/main" id="{FCD21F6B-8BED-493C-8003-BAD2FBA9A803}"/>
              </a:ext>
              <a:ext uri="{C183D7F6-B498-43B3-948B-1728B52AA6E4}">
                <adec:decorative xmlns:adec="http://schemas.microsoft.com/office/drawing/2017/decorative" val="1"/>
              </a:ext>
            </a:extLst>
          </p:cNvPr>
          <p:cNvGrpSpPr/>
          <p:nvPr/>
        </p:nvGrpSpPr>
        <p:grpSpPr>
          <a:xfrm>
            <a:off x="457200" y="1993400"/>
            <a:ext cx="326112" cy="326112"/>
            <a:chOff x="115497" y="1864737"/>
            <a:chExt cx="461744" cy="461744"/>
          </a:xfrm>
          <a:solidFill>
            <a:schemeClr val="tx2"/>
          </a:solidFill>
        </p:grpSpPr>
        <p:sp>
          <p:nvSpPr>
            <p:cNvPr id="31" name="Freeform: Shape 30">
              <a:extLst>
                <a:ext uri="{FF2B5EF4-FFF2-40B4-BE49-F238E27FC236}">
                  <a16:creationId xmlns:a16="http://schemas.microsoft.com/office/drawing/2014/main" id="{954F489F-172B-4B48-AED3-9EA04ED47B00}"/>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Graphic 77">
              <a:extLst>
                <a:ext uri="{FF2B5EF4-FFF2-40B4-BE49-F238E27FC236}">
                  <a16:creationId xmlns:a16="http://schemas.microsoft.com/office/drawing/2014/main" id="{61C3B0D0-970B-485D-B183-8D98771C2078}"/>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3" name="Rectangle 32">
            <a:extLst>
              <a:ext uri="{FF2B5EF4-FFF2-40B4-BE49-F238E27FC236}">
                <a16:creationId xmlns:a16="http://schemas.microsoft.com/office/drawing/2014/main" id="{AAEEFEDC-A824-416D-BFA1-5277D50A29D4}"/>
              </a:ext>
            </a:extLst>
          </p:cNvPr>
          <p:cNvSpPr/>
          <p:nvPr/>
        </p:nvSpPr>
        <p:spPr>
          <a:xfrm>
            <a:off x="506805" y="2738888"/>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Where are the instances being hosted (which geo)?</a:t>
            </a:r>
          </a:p>
        </p:txBody>
      </p:sp>
      <p:grpSp>
        <p:nvGrpSpPr>
          <p:cNvPr id="35" name="Group 34">
            <a:extLst>
              <a:ext uri="{FF2B5EF4-FFF2-40B4-BE49-F238E27FC236}">
                <a16:creationId xmlns:a16="http://schemas.microsoft.com/office/drawing/2014/main" id="{D0EFB1E9-8EB2-4380-A341-3909E9138562}"/>
              </a:ext>
              <a:ext uri="{C183D7F6-B498-43B3-948B-1728B52AA6E4}">
                <adec:decorative xmlns:adec="http://schemas.microsoft.com/office/drawing/2017/decorative" val="1"/>
              </a:ext>
            </a:extLst>
          </p:cNvPr>
          <p:cNvGrpSpPr/>
          <p:nvPr/>
        </p:nvGrpSpPr>
        <p:grpSpPr>
          <a:xfrm>
            <a:off x="457200" y="2837025"/>
            <a:ext cx="326112" cy="326112"/>
            <a:chOff x="115497" y="1864737"/>
            <a:chExt cx="461744" cy="461744"/>
          </a:xfrm>
          <a:solidFill>
            <a:schemeClr val="tx2"/>
          </a:solidFill>
        </p:grpSpPr>
        <p:sp>
          <p:nvSpPr>
            <p:cNvPr id="36" name="Freeform: Shape 35">
              <a:extLst>
                <a:ext uri="{FF2B5EF4-FFF2-40B4-BE49-F238E27FC236}">
                  <a16:creationId xmlns:a16="http://schemas.microsoft.com/office/drawing/2014/main" id="{C773F272-180B-49D8-9030-6558F4D5DCDD}"/>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Graphic 77">
              <a:extLst>
                <a:ext uri="{FF2B5EF4-FFF2-40B4-BE49-F238E27FC236}">
                  <a16:creationId xmlns:a16="http://schemas.microsoft.com/office/drawing/2014/main" id="{581A5A3A-C7D8-49DB-9944-AFEF0F8D2594}"/>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51" name="Rectangle 50">
            <a:extLst>
              <a:ext uri="{FF2B5EF4-FFF2-40B4-BE49-F238E27FC236}">
                <a16:creationId xmlns:a16="http://schemas.microsoft.com/office/drawing/2014/main" id="{08061E1B-2FD9-4BEF-B8A8-1D558EEF3313}"/>
              </a:ext>
            </a:extLst>
          </p:cNvPr>
          <p:cNvSpPr/>
          <p:nvPr/>
        </p:nvSpPr>
        <p:spPr>
          <a:xfrm>
            <a:off x="506805" y="5930212"/>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Are you synchronizing data across Geos?</a:t>
            </a:r>
          </a:p>
        </p:txBody>
      </p:sp>
      <p:grpSp>
        <p:nvGrpSpPr>
          <p:cNvPr id="52" name="Group 51">
            <a:extLst>
              <a:ext uri="{FF2B5EF4-FFF2-40B4-BE49-F238E27FC236}">
                <a16:creationId xmlns:a16="http://schemas.microsoft.com/office/drawing/2014/main" id="{389D9361-F4CF-4D45-B1DC-7CF286F40BD4}"/>
              </a:ext>
              <a:ext uri="{C183D7F6-B498-43B3-948B-1728B52AA6E4}">
                <adec:decorative xmlns:adec="http://schemas.microsoft.com/office/drawing/2017/decorative" val="1"/>
              </a:ext>
            </a:extLst>
          </p:cNvPr>
          <p:cNvGrpSpPr/>
          <p:nvPr/>
        </p:nvGrpSpPr>
        <p:grpSpPr>
          <a:xfrm>
            <a:off x="457200" y="6028349"/>
            <a:ext cx="326112" cy="326112"/>
            <a:chOff x="115497" y="1864737"/>
            <a:chExt cx="461744" cy="461744"/>
          </a:xfrm>
          <a:solidFill>
            <a:schemeClr val="tx2"/>
          </a:solidFill>
        </p:grpSpPr>
        <p:sp>
          <p:nvSpPr>
            <p:cNvPr id="53" name="Freeform: Shape 52">
              <a:extLst>
                <a:ext uri="{FF2B5EF4-FFF2-40B4-BE49-F238E27FC236}">
                  <a16:creationId xmlns:a16="http://schemas.microsoft.com/office/drawing/2014/main" id="{ED8DEA37-F104-42B0-9613-F3966444B64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Graphic 77">
              <a:extLst>
                <a:ext uri="{FF2B5EF4-FFF2-40B4-BE49-F238E27FC236}">
                  <a16:creationId xmlns:a16="http://schemas.microsoft.com/office/drawing/2014/main" id="{5C4B32E0-853A-4461-B571-41B8402FDF13}"/>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57" name="Rectangle 56">
            <a:extLst>
              <a:ext uri="{FF2B5EF4-FFF2-40B4-BE49-F238E27FC236}">
                <a16:creationId xmlns:a16="http://schemas.microsoft.com/office/drawing/2014/main" id="{0F8578FD-2ABB-468B-9391-7273243024C8}"/>
              </a:ext>
            </a:extLst>
          </p:cNvPr>
          <p:cNvSpPr/>
          <p:nvPr/>
        </p:nvSpPr>
        <p:spPr>
          <a:xfrm>
            <a:off x="6810998" y="5884416"/>
            <a:ext cx="4923802" cy="6139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600">
                <a:solidFill>
                  <a:schemeClr val="tx1"/>
                </a:solidFill>
              </a:rPr>
              <a:t>Yes/No</a:t>
            </a:r>
          </a:p>
        </p:txBody>
      </p:sp>
      <p:sp>
        <p:nvSpPr>
          <p:cNvPr id="58" name="Rectangle 57">
            <a:extLst>
              <a:ext uri="{FF2B5EF4-FFF2-40B4-BE49-F238E27FC236}">
                <a16:creationId xmlns:a16="http://schemas.microsoft.com/office/drawing/2014/main" id="{E03AB521-1342-4210-A356-09BE47EEF4D3}"/>
              </a:ext>
            </a:extLst>
          </p:cNvPr>
          <p:cNvSpPr/>
          <p:nvPr/>
        </p:nvSpPr>
        <p:spPr>
          <a:xfrm>
            <a:off x="6810998" y="1895262"/>
            <a:ext cx="4923802" cy="6139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600">
                <a:solidFill>
                  <a:schemeClr val="tx1"/>
                </a:solidFill>
              </a:rPr>
              <a:t>Primary Geo</a:t>
            </a:r>
          </a:p>
        </p:txBody>
      </p:sp>
      <p:graphicFrame>
        <p:nvGraphicFramePr>
          <p:cNvPr id="63" name="Table 62">
            <a:extLst>
              <a:ext uri="{FF2B5EF4-FFF2-40B4-BE49-F238E27FC236}">
                <a16:creationId xmlns:a16="http://schemas.microsoft.com/office/drawing/2014/main" id="{FA3BF4C5-DEFB-48D1-B601-727C1772C255}"/>
              </a:ext>
            </a:extLst>
          </p:cNvPr>
          <p:cNvGraphicFramePr>
            <a:graphicFrameLocks noGrp="1"/>
          </p:cNvGraphicFramePr>
          <p:nvPr/>
        </p:nvGraphicFramePr>
        <p:xfrm>
          <a:off x="6810998" y="2693092"/>
          <a:ext cx="4923802" cy="3014288"/>
        </p:xfrm>
        <a:graphic>
          <a:graphicData uri="http://schemas.openxmlformats.org/drawingml/2006/table">
            <a:tbl>
              <a:tblPr firstRow="1" bandRow="1"/>
              <a:tblGrid>
                <a:gridCol w="892822">
                  <a:extLst>
                    <a:ext uri="{9D8B030D-6E8A-4147-A177-3AD203B41FA5}">
                      <a16:colId xmlns:a16="http://schemas.microsoft.com/office/drawing/2014/main" val="1124287506"/>
                    </a:ext>
                  </a:extLst>
                </a:gridCol>
                <a:gridCol w="2186940">
                  <a:extLst>
                    <a:ext uri="{9D8B030D-6E8A-4147-A177-3AD203B41FA5}">
                      <a16:colId xmlns:a16="http://schemas.microsoft.com/office/drawing/2014/main" val="1635707065"/>
                    </a:ext>
                  </a:extLst>
                </a:gridCol>
                <a:gridCol w="1844040">
                  <a:extLst>
                    <a:ext uri="{9D8B030D-6E8A-4147-A177-3AD203B41FA5}">
                      <a16:colId xmlns:a16="http://schemas.microsoft.com/office/drawing/2014/main" val="454103460"/>
                    </a:ext>
                  </a:extLst>
                </a:gridCol>
              </a:tblGrid>
              <a:tr h="376786">
                <a:tc>
                  <a:txBody>
                    <a:bodyPr/>
                    <a:lstStyle/>
                    <a:p>
                      <a:pPr algn="ctr"/>
                      <a:r>
                        <a:rPr lang="en-US" sz="1600">
                          <a:solidFill>
                            <a:schemeClr val="bg1"/>
                          </a:solidFill>
                          <a:latin typeface="+mj-lt"/>
                        </a:rPr>
                        <a:t>Geo</a:t>
                      </a:r>
                    </a:p>
                  </a:txBody>
                  <a:tcPr anchor="ctr">
                    <a:lnL w="635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a:solidFill>
                            <a:schemeClr val="bg1"/>
                          </a:solidFill>
                          <a:latin typeface="+mj-lt"/>
                        </a:rPr>
                        <a:t>Instance Type</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a:solidFill>
                            <a:schemeClr val="bg1"/>
                          </a:solidFill>
                          <a:latin typeface="+mj-lt"/>
                        </a:rPr>
                        <a:t>Expected # Users</a:t>
                      </a:r>
                    </a:p>
                  </a:txBody>
                  <a:tcPr anchor="ctr">
                    <a:lnL w="6350" cap="flat" cmpd="sng" algn="ctr">
                      <a:solidFill>
                        <a:schemeClr val="bg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202144932"/>
                  </a:ext>
                </a:extLst>
              </a:tr>
              <a:tr h="376786">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2711271"/>
                  </a:ext>
                </a:extLst>
              </a:tr>
              <a:tr h="376786">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1206863"/>
                  </a:ext>
                </a:extLst>
              </a:tr>
              <a:tr h="376786">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6193688"/>
                  </a:ext>
                </a:extLst>
              </a:tr>
              <a:tr h="376786">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44793"/>
                  </a:ext>
                </a:extLst>
              </a:tr>
              <a:tr h="376786">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9049701"/>
                  </a:ext>
                </a:extLst>
              </a:tr>
              <a:tr h="376786">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0594558"/>
                  </a:ext>
                </a:extLst>
              </a:tr>
              <a:tr h="376786">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32585817"/>
                  </a:ext>
                </a:extLst>
              </a:tr>
            </a:tbl>
          </a:graphicData>
        </a:graphic>
      </p:graphicFrame>
      <p:sp>
        <p:nvSpPr>
          <p:cNvPr id="20" name="Rectangle 19">
            <a:extLst>
              <a:ext uri="{FF2B5EF4-FFF2-40B4-BE49-F238E27FC236}">
                <a16:creationId xmlns:a16="http://schemas.microsoft.com/office/drawing/2014/main" id="{29AD6C9F-BFDE-457D-BE22-51F79C68078C}"/>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71163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Dynamics_NEW_20_Ocean on White">
      <a:dk1>
        <a:srgbClr val="000000"/>
      </a:dk1>
      <a:lt1>
        <a:srgbClr val="FFFFFF"/>
      </a:lt1>
      <a:dk2>
        <a:srgbClr val="0B5569"/>
      </a:dk2>
      <a:lt2>
        <a:srgbClr val="E6E6E6"/>
      </a:lt2>
      <a:accent1>
        <a:srgbClr val="1392B3"/>
      </a:accent1>
      <a:accent2>
        <a:srgbClr val="0B5569"/>
      </a:accent2>
      <a:accent3>
        <a:srgbClr val="4CCBED"/>
      </a:accent3>
      <a:accent4>
        <a:srgbClr val="0078D4"/>
      </a:accent4>
      <a:accent5>
        <a:srgbClr val="243A5E"/>
      </a:accent5>
      <a:accent6>
        <a:srgbClr val="737373"/>
      </a:accent6>
      <a:hlink>
        <a:srgbClr val="1392B3"/>
      </a:hlink>
      <a:folHlink>
        <a:srgbClr val="1392B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ocean accent.potx" id="{BD6D9AFC-A2AA-415A-9CAE-22491A52C56B}" vid="{928B97AA-EDDF-4A70-ACAA-2396BE69F09B}"/>
    </a:ext>
  </a:extLst>
</a:theme>
</file>

<file path=ppt/theme/theme2.xml><?xml version="1.0" encoding="utf-8"?>
<a:theme xmlns:a="http://schemas.openxmlformats.org/drawingml/2006/main" name="Black Template">
  <a:themeElements>
    <a:clrScheme name="Dynamics_NEW_20_Ocean on Black">
      <a:dk1>
        <a:srgbClr val="000000"/>
      </a:dk1>
      <a:lt1>
        <a:srgbClr val="FFFFFF"/>
      </a:lt1>
      <a:dk2>
        <a:srgbClr val="0B556A"/>
      </a:dk2>
      <a:lt2>
        <a:srgbClr val="E6E6E6"/>
      </a:lt2>
      <a:accent1>
        <a:srgbClr val="4CCBED"/>
      </a:accent1>
      <a:accent2>
        <a:srgbClr val="1392B4"/>
      </a:accent2>
      <a:accent3>
        <a:srgbClr val="0B556A"/>
      </a:accent3>
      <a:accent4>
        <a:srgbClr val="50E6FF"/>
      </a:accent4>
      <a:accent5>
        <a:srgbClr val="0078D4"/>
      </a:accent5>
      <a:accent6>
        <a:srgbClr val="D2D2D2"/>
      </a:accent6>
      <a:hlink>
        <a:srgbClr val="4CCBED"/>
      </a:hlink>
      <a:folHlink>
        <a:srgbClr val="4CCBED"/>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ocean accent.potx" id="{BD6D9AFC-A2AA-415A-9CAE-22491A52C56B}" vid="{23C82603-0AC2-4A28-8D67-FC9A72A88BA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C23B1A370DB454895F1017B66A82434" ma:contentTypeVersion="14" ma:contentTypeDescription="Create a new document." ma:contentTypeScope="" ma:versionID="36f782cc4b47fcb13a5bf207b97f493f">
  <xsd:schema xmlns:xsd="http://www.w3.org/2001/XMLSchema" xmlns:xs="http://www.w3.org/2001/XMLSchema" xmlns:p="http://schemas.microsoft.com/office/2006/metadata/properties" xmlns:ns1="http://schemas.microsoft.com/sharepoint/v3" xmlns:ns2="8e793c00-403c-4e2e-9f3f-1f9fce3bba0e" xmlns:ns3="21801293-8b26-4deb-98c0-71fc7c1e1877" targetNamespace="http://schemas.microsoft.com/office/2006/metadata/properties" ma:root="true" ma:fieldsID="ff5189aa532a98420bfbb05215236e6e" ns1:_="" ns2:_="" ns3:_="">
    <xsd:import namespace="http://schemas.microsoft.com/sharepoint/v3"/>
    <xsd:import namespace="8e793c00-403c-4e2e-9f3f-1f9fce3bba0e"/>
    <xsd:import namespace="21801293-8b26-4deb-98c0-71fc7c1e1877"/>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MediaServiceAutoTags"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793c00-403c-4e2e-9f3f-1f9fce3bba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AutoTags" ma:index="18" nillable="true" ma:displayName="Tags" ma:internalName="MediaServiceAutoTags"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801293-8b26-4deb-98c0-71fc7c1e18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3F2EED0-D13D-4090-8031-EB5BEDF9AE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e793c00-403c-4e2e-9f3f-1f9fce3bba0e"/>
    <ds:schemaRef ds:uri="21801293-8b26-4deb-98c0-71fc7c1e18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http://schemas.microsoft.com/sharepoint/v3"/>
    <ds:schemaRef ds:uri="http://purl.org/dc/elements/1.1/"/>
    <ds:schemaRef ds:uri="http://schemas.microsoft.com/office/2006/metadata/properties"/>
    <ds:schemaRef ds:uri="http://schemas.openxmlformats.org/package/2006/metadata/core-properties"/>
    <ds:schemaRef ds:uri="21801293-8b26-4deb-98c0-71fc7c1e1877"/>
    <ds:schemaRef ds:uri="http://purl.org/dc/terms/"/>
    <ds:schemaRef ds:uri="8e793c00-403c-4e2e-9f3f-1f9fce3bba0e"/>
    <ds:schemaRef ds:uri="http://schemas.microsoft.com/office/infopath/2007/PartnerControl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template ocean accent</Template>
  <TotalTime>0</TotalTime>
  <Words>1309</Words>
  <Application>Microsoft Office PowerPoint</Application>
  <PresentationFormat>Widescreen</PresentationFormat>
  <Paragraphs>162</Paragraphs>
  <Slides>22</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Calibri</vt:lpstr>
      <vt:lpstr>Consolas</vt:lpstr>
      <vt:lpstr>Segoe UI</vt:lpstr>
      <vt:lpstr>Segoe UI Semibold</vt:lpstr>
      <vt:lpstr>Wingdings</vt:lpstr>
      <vt:lpstr>White Template</vt:lpstr>
      <vt:lpstr>Black Template</vt:lpstr>
      <vt:lpstr>FastTrack for Dynamics 365 </vt:lpstr>
      <vt:lpstr>Solution Performance Workshop Agenda</vt:lpstr>
      <vt:lpstr>Project plan </vt:lpstr>
      <vt:lpstr>Project plan</vt:lpstr>
      <vt:lpstr>Solution Design –  Volumes </vt:lpstr>
      <vt:lpstr>Transaction Volumes</vt:lpstr>
      <vt:lpstr>Integration Volumes</vt:lpstr>
      <vt:lpstr>Solution Design –  Geo Location Strategy </vt:lpstr>
      <vt:lpstr>Geo Location Strategy</vt:lpstr>
      <vt:lpstr>Solution Design –  Key Business Scenarios</vt:lpstr>
      <vt:lpstr>Key Business Scenarios</vt:lpstr>
      <vt:lpstr>Performance Testing </vt:lpstr>
      <vt:lpstr>Performance goals</vt:lpstr>
      <vt:lpstr>Performance testing strategy</vt:lpstr>
      <vt:lpstr>Performance testing tools</vt:lpstr>
      <vt:lpstr>Performance test environment(s)</vt:lpstr>
      <vt:lpstr>Performance test runbook</vt:lpstr>
      <vt:lpstr>Risks Q&amp;A Next Steps </vt:lpstr>
      <vt:lpstr>Risks</vt:lpstr>
      <vt:lpstr>Q&amp;A</vt:lpstr>
      <vt:lpstr>Next Steps</vt:lpstr>
      <vt:lpstr>Copyright Microsoft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Kari Amundson</dc:creator>
  <cp:keywords/>
  <dc:description/>
  <cp:lastModifiedBy>Claire Nielsen</cp:lastModifiedBy>
  <cp:revision>3</cp:revision>
  <dcterms:created xsi:type="dcterms:W3CDTF">2020-09-02T05:19:15Z</dcterms:created>
  <dcterms:modified xsi:type="dcterms:W3CDTF">2021-08-24T07:12:23Z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0x0101003C23B1A370DB454895F1017B66A82434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